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Relationship Id="rId14" Type="http://schemas.openxmlformats.org/officeDocument/2006/relationships/image" Target="../media/image8.jpg"/><Relationship Id="rId15" Type="http://schemas.openxmlformats.org/officeDocument/2006/relationships/image" Target="../media/image9.png"/><Relationship Id="rId16" Type="http://schemas.openxmlformats.org/officeDocument/2006/relationships/image" Target="../media/image10.jpg"/><Relationship Id="rId17" Type="http://schemas.openxmlformats.org/officeDocument/2006/relationships/image" Target="../media/image11.jpg"/><Relationship Id="rId18" Type="http://schemas.openxmlformats.org/officeDocument/2006/relationships/image" Target="../media/image12.jpg"/><Relationship Id="rId19" Type="http://schemas.openxmlformats.org/officeDocument/2006/relationships/image" Target="../media/image13.jpg"/><Relationship Id="rId20" Type="http://schemas.openxmlformats.org/officeDocument/2006/relationships/image" Target="../media/image14.jpg"/><Relationship Id="rId21" Type="http://schemas.openxmlformats.org/officeDocument/2006/relationships/image" Target="../media/image15.jpg"/><Relationship Id="rId22" Type="http://schemas.openxmlformats.org/officeDocument/2006/relationships/image" Target="../media/image16.jpg"/><Relationship Id="rId23" Type="http://schemas.openxmlformats.org/officeDocument/2006/relationships/image" Target="../media/image17.jpg"/><Relationship Id="rId24" Type="http://schemas.openxmlformats.org/officeDocument/2006/relationships/image" Target="../media/image18.jpg"/><Relationship Id="rId25" Type="http://schemas.openxmlformats.org/officeDocument/2006/relationships/image" Target="../media/image19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7465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867463"/>
            <a:ext cx="4321433" cy="48364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6038" y="4325973"/>
            <a:ext cx="3959078" cy="213608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7845818"/>
            <a:ext cx="4308013" cy="57768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76426" y="1854026"/>
            <a:ext cx="4469061" cy="48364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22743" y="6784492"/>
            <a:ext cx="2053352" cy="251225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965293" y="6784492"/>
            <a:ext cx="375776" cy="21495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891315" y="6784492"/>
            <a:ext cx="1167592" cy="120910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964961" y="8826537"/>
            <a:ext cx="93944" cy="241821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273639" y="1854026"/>
            <a:ext cx="5757438" cy="497076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790165" y="6247111"/>
            <a:ext cx="295253" cy="38960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0924373" y="5857511"/>
            <a:ext cx="3985919" cy="1571837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1957757" y="9874430"/>
            <a:ext cx="1301798" cy="30899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4064794" y="9283311"/>
            <a:ext cx="764974" cy="32242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5178702" y="1854026"/>
            <a:ext cx="4925397" cy="483642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339417" y="5642558"/>
            <a:ext cx="295253" cy="859808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795719" y="4608100"/>
            <a:ext cx="308673" cy="189426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8252023" y="4809619"/>
            <a:ext cx="308673" cy="169274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708318" y="5615689"/>
            <a:ext cx="308673" cy="886677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228150" y="5360432"/>
            <a:ext cx="0" cy="1007744"/>
          </a:xfrm>
          <a:custGeom>
            <a:avLst/>
            <a:gdLst/>
            <a:ahLst/>
            <a:cxnLst/>
            <a:rect l="l" t="t" r="r" b="b"/>
            <a:pathLst>
              <a:path w="0" h="1007745">
                <a:moveTo>
                  <a:pt x="0" y="1007588"/>
                </a:moveTo>
                <a:lnTo>
                  <a:pt x="0" y="0"/>
                </a:lnTo>
              </a:path>
            </a:pathLst>
          </a:custGeom>
          <a:ln w="20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1227984" y="4406581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20">
                <a:moveTo>
                  <a:pt x="0" y="362731"/>
                </a:moveTo>
                <a:lnTo>
                  <a:pt x="0" y="0"/>
                </a:lnTo>
              </a:path>
            </a:pathLst>
          </a:custGeom>
          <a:ln w="201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5475604" y="8000313"/>
            <a:ext cx="0" cy="255270"/>
          </a:xfrm>
          <a:custGeom>
            <a:avLst/>
            <a:gdLst/>
            <a:ahLst/>
            <a:cxnLst/>
            <a:rect l="l" t="t" r="r" b="b"/>
            <a:pathLst>
              <a:path w="0" h="255270">
                <a:moveTo>
                  <a:pt x="0" y="255255"/>
                </a:moveTo>
                <a:lnTo>
                  <a:pt x="0" y="0"/>
                </a:lnTo>
              </a:path>
            </a:pathLst>
          </a:custGeom>
          <a:ln w="134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5656782" y="8356327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4">
                <a:moveTo>
                  <a:pt x="0" y="382883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8092620" y="8289155"/>
            <a:ext cx="0" cy="316230"/>
          </a:xfrm>
          <a:custGeom>
            <a:avLst/>
            <a:gdLst/>
            <a:ahLst/>
            <a:cxnLst/>
            <a:rect l="l" t="t" r="r" b="b"/>
            <a:pathLst>
              <a:path w="0" h="316229">
                <a:moveTo>
                  <a:pt x="0" y="315711"/>
                </a:moveTo>
                <a:lnTo>
                  <a:pt x="0" y="0"/>
                </a:lnTo>
              </a:path>
            </a:pathLst>
          </a:custGeom>
          <a:ln w="268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8106041" y="7993596"/>
            <a:ext cx="0" cy="235585"/>
          </a:xfrm>
          <a:custGeom>
            <a:avLst/>
            <a:gdLst/>
            <a:ahLst/>
            <a:cxnLst/>
            <a:rect l="l" t="t" r="r" b="b"/>
            <a:pathLst>
              <a:path w="0" h="235584">
                <a:moveTo>
                  <a:pt x="0" y="235103"/>
                </a:moveTo>
                <a:lnTo>
                  <a:pt x="0" y="0"/>
                </a:lnTo>
              </a:path>
            </a:pathLst>
          </a:custGeom>
          <a:ln w="134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8837464" y="8329459"/>
            <a:ext cx="0" cy="269240"/>
          </a:xfrm>
          <a:custGeom>
            <a:avLst/>
            <a:gdLst/>
            <a:ahLst/>
            <a:cxnLst/>
            <a:rect l="l" t="t" r="r" b="b"/>
            <a:pathLst>
              <a:path w="0" h="269240">
                <a:moveTo>
                  <a:pt x="0" y="26869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9032062" y="7993596"/>
            <a:ext cx="0" cy="833119"/>
          </a:xfrm>
          <a:custGeom>
            <a:avLst/>
            <a:gdLst/>
            <a:ahLst/>
            <a:cxnLst/>
            <a:rect l="l" t="t" r="r" b="b"/>
            <a:pathLst>
              <a:path w="0" h="833120">
                <a:moveTo>
                  <a:pt x="0" y="832939"/>
                </a:moveTo>
                <a:lnTo>
                  <a:pt x="0" y="0"/>
                </a:lnTo>
              </a:path>
            </a:pathLst>
          </a:custGeom>
          <a:ln w="134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3368570" y="4789465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411" y="0"/>
                </a:lnTo>
              </a:path>
            </a:pathLst>
          </a:custGeom>
          <a:ln w="67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19191456" y="6462062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5" h="0">
                <a:moveTo>
                  <a:pt x="0" y="0"/>
                </a:moveTo>
                <a:lnTo>
                  <a:pt x="261701" y="0"/>
                </a:lnTo>
              </a:path>
            </a:pathLst>
          </a:custGeom>
          <a:ln w="13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6576093" y="6797924"/>
            <a:ext cx="389255" cy="0"/>
          </a:xfrm>
          <a:custGeom>
            <a:avLst/>
            <a:gdLst/>
            <a:ahLst/>
            <a:cxnLst/>
            <a:rect l="l" t="t" r="r" b="b"/>
            <a:pathLst>
              <a:path w="389254" h="0">
                <a:moveTo>
                  <a:pt x="0" y="0"/>
                </a:moveTo>
                <a:lnTo>
                  <a:pt x="389197" y="0"/>
                </a:lnTo>
              </a:path>
            </a:pathLst>
          </a:custGeom>
          <a:ln w="13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5086406" y="8013748"/>
            <a:ext cx="389255" cy="0"/>
          </a:xfrm>
          <a:custGeom>
            <a:avLst/>
            <a:gdLst/>
            <a:ahLst/>
            <a:cxnLst/>
            <a:rect l="l" t="t" r="r" b="b"/>
            <a:pathLst>
              <a:path w="389254" h="0">
                <a:moveTo>
                  <a:pt x="0" y="0"/>
                </a:moveTo>
                <a:lnTo>
                  <a:pt x="389197" y="0"/>
                </a:lnTo>
              </a:path>
            </a:pathLst>
          </a:custGeom>
          <a:ln w="67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8079200" y="8195113"/>
            <a:ext cx="973455" cy="0"/>
          </a:xfrm>
          <a:custGeom>
            <a:avLst/>
            <a:gdLst/>
            <a:ahLst/>
            <a:cxnLst/>
            <a:rect l="l" t="t" r="r" b="b"/>
            <a:pathLst>
              <a:path w="973454" h="0">
                <a:moveTo>
                  <a:pt x="0" y="0"/>
                </a:moveTo>
                <a:lnTo>
                  <a:pt x="972993" y="0"/>
                </a:lnTo>
              </a:path>
            </a:pathLst>
          </a:custGeom>
          <a:ln w="13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8052358" y="8342893"/>
            <a:ext cx="798830" cy="0"/>
          </a:xfrm>
          <a:custGeom>
            <a:avLst/>
            <a:gdLst/>
            <a:ahLst/>
            <a:cxnLst/>
            <a:rect l="l" t="t" r="r" b="b"/>
            <a:pathLst>
              <a:path w="798829" h="0">
                <a:moveTo>
                  <a:pt x="0" y="0"/>
                </a:moveTo>
                <a:lnTo>
                  <a:pt x="798525" y="0"/>
                </a:lnTo>
              </a:path>
            </a:pathLst>
          </a:custGeom>
          <a:ln w="201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8065779" y="8591432"/>
            <a:ext cx="785495" cy="0"/>
          </a:xfrm>
          <a:custGeom>
            <a:avLst/>
            <a:gdLst/>
            <a:ahLst/>
            <a:cxnLst/>
            <a:rect l="l" t="t" r="r" b="b"/>
            <a:pathLst>
              <a:path w="785495" h="0">
                <a:moveTo>
                  <a:pt x="0" y="0"/>
                </a:moveTo>
                <a:lnTo>
                  <a:pt x="785105" y="0"/>
                </a:lnTo>
              </a:path>
            </a:pathLst>
          </a:custGeom>
          <a:ln w="201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7206861" y="9269875"/>
            <a:ext cx="1838960" cy="0"/>
          </a:xfrm>
          <a:custGeom>
            <a:avLst/>
            <a:gdLst/>
            <a:ahLst/>
            <a:cxnLst/>
            <a:rect l="l" t="t" r="r" b="b"/>
            <a:pathLst>
              <a:path w="1838959" h="0">
                <a:moveTo>
                  <a:pt x="0" y="0"/>
                </a:moveTo>
                <a:lnTo>
                  <a:pt x="1838622" y="0"/>
                </a:lnTo>
              </a:path>
            </a:pathLst>
          </a:custGeom>
          <a:ln w="13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17352833" y="5635839"/>
            <a:ext cx="0" cy="100965"/>
          </a:xfrm>
          <a:custGeom>
            <a:avLst/>
            <a:gdLst/>
            <a:ahLst/>
            <a:cxnLst/>
            <a:rect l="l" t="t" r="r" b="b"/>
            <a:pathLst>
              <a:path w="0" h="100964">
                <a:moveTo>
                  <a:pt x="0" y="100758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17352833" y="5676143"/>
            <a:ext cx="181610" cy="806450"/>
          </a:xfrm>
          <a:custGeom>
            <a:avLst/>
            <a:gdLst/>
            <a:ahLst/>
            <a:cxnLst/>
            <a:rect l="l" t="t" r="r" b="b"/>
            <a:pathLst>
              <a:path w="181609" h="806450">
                <a:moveTo>
                  <a:pt x="0" y="0"/>
                </a:moveTo>
                <a:lnTo>
                  <a:pt x="181178" y="0"/>
                </a:lnTo>
              </a:path>
              <a:path w="181609" h="806450">
                <a:moveTo>
                  <a:pt x="0" y="806070"/>
                </a:moveTo>
                <a:lnTo>
                  <a:pt x="0" y="60455"/>
                </a:lnTo>
              </a:path>
            </a:pathLst>
          </a:custGeom>
          <a:ln w="20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488795" y="286283"/>
            <a:ext cx="1478280" cy="124396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633095" marR="95250" indent="-1270">
              <a:lnSpc>
                <a:spcPts val="1639"/>
              </a:lnSpc>
              <a:spcBef>
                <a:spcPts val="455"/>
              </a:spcBef>
            </a:pPr>
            <a:r>
              <a:rPr dirty="0" sz="1650" spc="-10">
                <a:solidFill>
                  <a:srgbClr val="010101"/>
                </a:solidFill>
                <a:latin typeface="Arial"/>
                <a:cs typeface="Arial"/>
              </a:rPr>
              <a:t>Evelina L</a:t>
            </a:r>
            <a:r>
              <a:rPr dirty="0" sz="1650" spc="-10">
                <a:solidFill>
                  <a:srgbClr val="2B2A2A"/>
                </a:solidFill>
                <a:latin typeface="Arial"/>
                <a:cs typeface="Arial"/>
              </a:rPr>
              <a:t>o</a:t>
            </a:r>
            <a:r>
              <a:rPr dirty="0" sz="1650" spc="-10">
                <a:solidFill>
                  <a:srgbClr val="010101"/>
                </a:solidFill>
                <a:latin typeface="Arial"/>
                <a:cs typeface="Arial"/>
              </a:rPr>
              <a:t>n</a:t>
            </a:r>
            <a:r>
              <a:rPr dirty="0" sz="1650" spc="-10">
                <a:solidFill>
                  <a:srgbClr val="2B2A2A"/>
                </a:solidFill>
                <a:latin typeface="Arial"/>
                <a:cs typeface="Arial"/>
              </a:rPr>
              <a:t>do</a:t>
            </a:r>
            <a:r>
              <a:rPr dirty="0" sz="1650" spc="-10">
                <a:solidFill>
                  <a:srgbClr val="010101"/>
                </a:solidFill>
                <a:latin typeface="Arial"/>
                <a:cs typeface="Arial"/>
              </a:rPr>
              <a:t>n</a:t>
            </a:r>
            <a:endParaRPr sz="1650">
              <a:latin typeface="Arial"/>
              <a:cs typeface="Arial"/>
            </a:endParaRPr>
          </a:p>
          <a:p>
            <a:pPr marL="916305">
              <a:lnSpc>
                <a:spcPts val="2400"/>
              </a:lnSpc>
              <a:spcBef>
                <a:spcPts val="1325"/>
              </a:spcBef>
            </a:pPr>
            <a:r>
              <a:rPr dirty="0" u="sng" sz="2150" spc="-215" i="1">
                <a:solidFill>
                  <a:srgbClr val="114280"/>
                </a:solidFill>
                <a:uFill>
                  <a:solidFill>
                    <a:srgbClr val="114280"/>
                  </a:solidFill>
                </a:uFill>
                <a:latin typeface="Arial"/>
                <a:cs typeface="Arial"/>
              </a:rPr>
              <a:t>W:[..1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ts val="1320"/>
              </a:lnSpc>
            </a:pPr>
            <a:r>
              <a:rPr dirty="0" sz="1250">
                <a:solidFill>
                  <a:srgbClr val="010101"/>
                </a:solidFill>
                <a:latin typeface="Times New Roman"/>
                <a:cs typeface="Times New Roman"/>
              </a:rPr>
              <a:t>Guy'</a:t>
            </a:r>
            <a:r>
              <a:rPr dirty="0" sz="1250">
                <a:solidFill>
                  <a:srgbClr val="2B2A2A"/>
                </a:solidFill>
                <a:latin typeface="Times New Roman"/>
                <a:cs typeface="Times New Roman"/>
              </a:rPr>
              <a:t>s</a:t>
            </a:r>
            <a:r>
              <a:rPr dirty="0" sz="1250" spc="45">
                <a:solidFill>
                  <a:srgbClr val="2B2A2A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010101"/>
                </a:solidFill>
                <a:latin typeface="Arial"/>
                <a:cs typeface="Arial"/>
              </a:rPr>
              <a:t>d</a:t>
            </a:r>
            <a:r>
              <a:rPr dirty="0" sz="1200" spc="-3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10101"/>
                </a:solidFill>
                <a:latin typeface="Times New Roman"/>
                <a:cs typeface="Times New Roman"/>
              </a:rPr>
              <a:t>St</a:t>
            </a:r>
            <a:r>
              <a:rPr dirty="0" sz="1250" spc="-50">
                <a:solidFill>
                  <a:srgbClr val="010101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010101"/>
                </a:solidFill>
                <a:latin typeface="Times New Roman"/>
                <a:cs typeface="Times New Roman"/>
              </a:rPr>
              <a:t>Th</a:t>
            </a:r>
            <a:r>
              <a:rPr dirty="0" sz="1250" spc="-10">
                <a:solidFill>
                  <a:srgbClr val="2B2A2A"/>
                </a:solidFill>
                <a:latin typeface="Times New Roman"/>
                <a:cs typeface="Times New Roman"/>
              </a:rPr>
              <a:t>o</a:t>
            </a:r>
            <a:r>
              <a:rPr dirty="0" sz="1250" spc="-10">
                <a:solidFill>
                  <a:srgbClr val="010101"/>
                </a:solidFill>
                <a:latin typeface="Times New Roman"/>
                <a:cs typeface="Times New Roman"/>
              </a:rPr>
              <a:t>m</a:t>
            </a:r>
            <a:r>
              <a:rPr dirty="0" sz="1250" spc="-10">
                <a:solidFill>
                  <a:srgbClr val="2B2A2A"/>
                </a:solidFill>
                <a:latin typeface="Times New Roman"/>
                <a:cs typeface="Times New Roman"/>
              </a:rPr>
              <a:t>as'</a:t>
            </a:r>
            <a:endParaRPr sz="1250">
              <a:latin typeface="Times New Roman"/>
              <a:cs typeface="Times New Roman"/>
            </a:endParaRPr>
          </a:p>
          <a:p>
            <a:pPr marL="466725">
              <a:lnSpc>
                <a:spcPct val="100000"/>
              </a:lnSpc>
              <a:spcBef>
                <a:spcPts val="5"/>
              </a:spcBef>
            </a:pPr>
            <a:r>
              <a:rPr dirty="0" sz="750" spc="30">
                <a:solidFill>
                  <a:srgbClr val="2F485D"/>
                </a:solidFill>
                <a:latin typeface="Arial"/>
                <a:cs typeface="Arial"/>
              </a:rPr>
              <a:t>N</a:t>
            </a:r>
            <a:r>
              <a:rPr dirty="0" sz="750" spc="30">
                <a:solidFill>
                  <a:srgbClr val="52595D"/>
                </a:solidFill>
                <a:latin typeface="Arial"/>
                <a:cs typeface="Arial"/>
              </a:rPr>
              <a:t>HSFo</a:t>
            </a:r>
            <a:r>
              <a:rPr dirty="0" sz="750" spc="30">
                <a:solidFill>
                  <a:srgbClr val="2F485D"/>
                </a:solidFill>
                <a:latin typeface="Arial"/>
                <a:cs typeface="Arial"/>
              </a:rPr>
              <a:t>u</a:t>
            </a:r>
            <a:r>
              <a:rPr dirty="0" sz="750" spc="30">
                <a:solidFill>
                  <a:srgbClr val="52595D"/>
                </a:solidFill>
                <a:latin typeface="Arial"/>
                <a:cs typeface="Arial"/>
              </a:rPr>
              <a:t>nda</a:t>
            </a:r>
            <a:r>
              <a:rPr dirty="0" sz="750" spc="30">
                <a:solidFill>
                  <a:srgbClr val="2F485D"/>
                </a:solidFill>
                <a:latin typeface="Arial"/>
                <a:cs typeface="Arial"/>
              </a:rPr>
              <a:t>ti</a:t>
            </a:r>
            <a:r>
              <a:rPr dirty="0" sz="750" spc="30">
                <a:solidFill>
                  <a:srgbClr val="52595D"/>
                </a:solidFill>
                <a:latin typeface="Arial"/>
                <a:cs typeface="Arial"/>
              </a:rPr>
              <a:t>on</a:t>
            </a:r>
            <a:r>
              <a:rPr dirty="0" sz="750" spc="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52595D"/>
                </a:solidFill>
                <a:latin typeface="Arial"/>
                <a:cs typeface="Arial"/>
              </a:rPr>
              <a:t>Trust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0564" y="2479466"/>
            <a:ext cx="4170679" cy="16338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50800" marR="43180" indent="-635">
              <a:lnSpc>
                <a:spcPct val="98600"/>
              </a:lnSpc>
              <a:spcBef>
                <a:spcPts val="125"/>
              </a:spcBef>
            </a:pPr>
            <a:r>
              <a:rPr dirty="0" sz="1800" spc="-55" b="1">
                <a:solidFill>
                  <a:srgbClr val="010101"/>
                </a:solidFill>
                <a:latin typeface="Arial"/>
                <a:cs typeface="Arial"/>
              </a:rPr>
              <a:t>Endotracheal</a:t>
            </a:r>
            <a:r>
              <a:rPr dirty="0" sz="1800" spc="21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10101"/>
                </a:solidFill>
                <a:latin typeface="Arial"/>
                <a:cs typeface="Arial"/>
              </a:rPr>
              <a:t>intubation</a:t>
            </a:r>
            <a:r>
              <a:rPr dirty="0" sz="1800" spc="2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is</a:t>
            </a:r>
            <a:r>
              <a:rPr dirty="0" sz="1800" spc="11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one</a:t>
            </a:r>
            <a:r>
              <a:rPr dirty="0" sz="1800" spc="1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dirty="0" sz="1800" spc="1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010101"/>
                </a:solidFill>
                <a:latin typeface="Arial"/>
                <a:cs typeface="Arial"/>
              </a:rPr>
              <a:t>the </a:t>
            </a:r>
            <a:r>
              <a:rPr dirty="0" sz="1800" spc="-80" b="1">
                <a:solidFill>
                  <a:srgbClr val="010101"/>
                </a:solidFill>
                <a:latin typeface="Arial"/>
                <a:cs typeface="Arial"/>
              </a:rPr>
              <a:t>most</a:t>
            </a:r>
            <a:r>
              <a:rPr dirty="0" sz="1800" spc="-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85" b="1">
                <a:solidFill>
                  <a:srgbClr val="010101"/>
                </a:solidFill>
                <a:latin typeface="Arial"/>
                <a:cs typeface="Arial"/>
              </a:rPr>
              <a:t>performed</a:t>
            </a:r>
            <a:r>
              <a:rPr dirty="0" sz="180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05" b="1">
                <a:solidFill>
                  <a:srgbClr val="010101"/>
                </a:solidFill>
                <a:latin typeface="Arial"/>
                <a:cs typeface="Arial"/>
              </a:rPr>
              <a:t>procedures</a:t>
            </a:r>
            <a:r>
              <a:rPr dirty="0" sz="1800" spc="9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z="1800" spc="-8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010101"/>
                </a:solidFill>
                <a:latin typeface="Arial"/>
                <a:cs typeface="Arial"/>
              </a:rPr>
              <a:t>intensive 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care,</a:t>
            </a:r>
            <a:r>
              <a:rPr dirty="0" sz="1800" spc="-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55" b="1">
                <a:solidFill>
                  <a:srgbClr val="010101"/>
                </a:solidFill>
                <a:latin typeface="Arial"/>
                <a:cs typeface="Arial"/>
              </a:rPr>
              <a:t>emergency,</a:t>
            </a:r>
            <a:r>
              <a:rPr dirty="0" sz="1800" spc="1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and</a:t>
            </a:r>
            <a:r>
              <a:rPr dirty="0" sz="1800" spc="-3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105" b="1">
                <a:solidFill>
                  <a:srgbClr val="010101"/>
                </a:solidFill>
                <a:latin typeface="Arial"/>
                <a:cs typeface="Arial"/>
              </a:rPr>
              <a:t>surge</a:t>
            </a:r>
            <a:r>
              <a:rPr dirty="0" sz="1800" spc="95" b="1">
                <a:solidFill>
                  <a:srgbClr val="010101"/>
                </a:solidFill>
                <a:latin typeface="Arial"/>
                <a:cs typeface="Arial"/>
              </a:rPr>
              <a:t>r</a:t>
            </a:r>
            <a:r>
              <a:rPr dirty="0" sz="1800" spc="-484" b="1">
                <a:solidFill>
                  <a:srgbClr val="010101"/>
                </a:solidFill>
                <a:latin typeface="Arial"/>
                <a:cs typeface="Arial"/>
              </a:rPr>
              <a:t>y</a:t>
            </a:r>
            <a:r>
              <a:rPr dirty="0" sz="1150" spc="85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baseline="19323" sz="1725" spc="-652" b="1">
                <a:solidFill>
                  <a:srgbClr val="52595D"/>
                </a:solidFill>
                <a:latin typeface="Times New Roman"/>
                <a:cs typeface="Times New Roman"/>
              </a:rPr>
              <a:t>1</a:t>
            </a:r>
            <a:r>
              <a:rPr dirty="0" baseline="21164" sz="1575" spc="157">
                <a:solidFill>
                  <a:srgbClr val="52595D"/>
                </a:solidFill>
                <a:latin typeface="Arial"/>
                <a:cs typeface="Arial"/>
              </a:rPr>
              <a:t>2</a:t>
            </a:r>
            <a:r>
              <a:rPr dirty="0" sz="1050" spc="105">
                <a:solidFill>
                  <a:srgbClr val="52595D"/>
                </a:solidFill>
                <a:latin typeface="Arial"/>
                <a:cs typeface="Arial"/>
              </a:rPr>
              <a:t>•</a:t>
            </a:r>
            <a:r>
              <a:rPr dirty="0" sz="1050" spc="1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There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is</a:t>
            </a:r>
            <a:r>
              <a:rPr dirty="0" sz="1700" spc="4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currently</a:t>
            </a:r>
            <a:r>
              <a:rPr dirty="0" sz="1700" spc="3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70">
                <a:solidFill>
                  <a:srgbClr val="52595D"/>
                </a:solidFill>
                <a:latin typeface="Arial"/>
                <a:cs typeface="Arial"/>
              </a:rPr>
              <a:t>no</a:t>
            </a:r>
            <a:r>
              <a:rPr dirty="0" sz="1700" spc="2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agreed</a:t>
            </a:r>
            <a:r>
              <a:rPr dirty="0" sz="1700" spc="3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recommendation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700" spc="17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endotracheal</a:t>
            </a:r>
            <a:r>
              <a:rPr dirty="0" sz="1700" spc="18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tube</a:t>
            </a:r>
            <a:r>
              <a:rPr dirty="0" sz="1700" spc="10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(ETT)</a:t>
            </a:r>
            <a:r>
              <a:rPr dirty="0" sz="1700" spc="14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 spc="12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in</a:t>
            </a:r>
            <a:endParaRPr sz="1700">
              <a:latin typeface="Arial"/>
              <a:cs typeface="Arial"/>
            </a:endParaRPr>
          </a:p>
          <a:p>
            <a:pPr algn="just" marL="58419">
              <a:lnSpc>
                <a:spcPct val="100000"/>
              </a:lnSpc>
              <a:spcBef>
                <a:spcPts val="185"/>
              </a:spcBef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children</a:t>
            </a:r>
            <a:r>
              <a:rPr dirty="0" sz="1700" spc="1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under</a:t>
            </a:r>
            <a:r>
              <a:rPr dirty="0" sz="1700" spc="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1-year-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old.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6346" y="4477849"/>
            <a:ext cx="822960" cy="470534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-635">
              <a:lnSpc>
                <a:spcPts val="1160"/>
              </a:lnSpc>
              <a:spcBef>
                <a:spcPts val="150"/>
              </a:spcBef>
            </a:pPr>
            <a:r>
              <a:rPr dirty="0" sz="950" spc="55">
                <a:solidFill>
                  <a:srgbClr val="2B2A2A"/>
                </a:solidFill>
                <a:latin typeface="Arial"/>
                <a:cs typeface="Arial"/>
              </a:rPr>
              <a:t>Cuffed </a:t>
            </a:r>
            <a:r>
              <a:rPr dirty="0" sz="1200" spc="-65">
                <a:solidFill>
                  <a:srgbClr val="2B2A2A"/>
                </a:solidFill>
                <a:latin typeface="Arial"/>
                <a:cs typeface="Arial"/>
              </a:rPr>
              <a:t>endotrachea</a:t>
            </a:r>
            <a:r>
              <a:rPr dirty="0" sz="1200" spc="-65">
                <a:solidFill>
                  <a:srgbClr val="444444"/>
                </a:solidFill>
                <a:latin typeface="Arial"/>
                <a:cs typeface="Arial"/>
              </a:rPr>
              <a:t>l </a:t>
            </a:r>
            <a:r>
              <a:rPr dirty="0" sz="950" spc="35">
                <a:solidFill>
                  <a:srgbClr val="2B2A2A"/>
                </a:solidFill>
                <a:latin typeface="Arial"/>
                <a:cs typeface="Arial"/>
              </a:rPr>
              <a:t>tube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94875" y="4780125"/>
            <a:ext cx="10541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-25" b="1">
                <a:solidFill>
                  <a:srgbClr val="52595D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54913" y="4773408"/>
            <a:ext cx="99631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26060" algn="l"/>
              </a:tabLst>
            </a:pPr>
            <a:r>
              <a:rPr dirty="0" sz="1000" spc="-50" b="1">
                <a:solidFill>
                  <a:srgbClr val="52595D"/>
                </a:solidFill>
                <a:latin typeface="Arial"/>
                <a:cs typeface="Arial"/>
              </a:rPr>
              <a:t>B</a:t>
            </a:r>
            <a:r>
              <a:rPr dirty="0" sz="1000" b="1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000">
                <a:solidFill>
                  <a:srgbClr val="2B2A2A"/>
                </a:solidFill>
                <a:latin typeface="Arial"/>
                <a:cs typeface="Arial"/>
              </a:rPr>
              <a:t>P</a:t>
            </a:r>
            <a:r>
              <a:rPr dirty="0" sz="100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1000">
                <a:solidFill>
                  <a:srgbClr val="2B2A2A"/>
                </a:solidFill>
                <a:latin typeface="Arial"/>
                <a:cs typeface="Arial"/>
              </a:rPr>
              <a:t>lot</a:t>
            </a:r>
            <a:r>
              <a:rPr dirty="0" sz="1000" spc="95">
                <a:solidFill>
                  <a:srgbClr val="2B2A2A"/>
                </a:solidFill>
                <a:latin typeface="Arial"/>
                <a:cs typeface="Arial"/>
              </a:rPr>
              <a:t> </a:t>
            </a:r>
            <a:r>
              <a:rPr dirty="0" sz="1000" spc="40">
                <a:solidFill>
                  <a:srgbClr val="2B2A2A"/>
                </a:solidFill>
                <a:latin typeface="Arial"/>
                <a:cs typeface="Arial"/>
              </a:rPr>
              <a:t>balloon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771703" y="6466156"/>
            <a:ext cx="79629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75">
                <a:solidFill>
                  <a:srgbClr val="2B2A2A"/>
                </a:solidFill>
                <a:latin typeface="Arial"/>
                <a:cs typeface="Arial"/>
              </a:rPr>
              <a:t>Oesophagus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7149" y="6859116"/>
            <a:ext cx="4160520" cy="8102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9370" marR="30480" indent="-1905">
              <a:lnSpc>
                <a:spcPct val="102099"/>
              </a:lnSpc>
              <a:spcBef>
                <a:spcPts val="90"/>
              </a:spcBef>
            </a:pPr>
            <a:r>
              <a:rPr dirty="0" sz="1300" spc="-45" b="1">
                <a:solidFill>
                  <a:srgbClr val="52595D"/>
                </a:solidFill>
                <a:latin typeface="Arial"/>
                <a:cs typeface="Arial"/>
              </a:rPr>
              <a:t>Figure </a:t>
            </a:r>
            <a:r>
              <a:rPr dirty="0" sz="1300" spc="15" b="1">
                <a:solidFill>
                  <a:srgbClr val="52595D"/>
                </a:solidFill>
                <a:latin typeface="Arial"/>
                <a:cs typeface="Arial"/>
              </a:rPr>
              <a:t>1:</a:t>
            </a:r>
            <a:r>
              <a:rPr dirty="0" sz="1300" spc="-90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Diagram</a:t>
            </a:r>
            <a:r>
              <a:rPr dirty="0" sz="1250" spc="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250" spc="1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a</a:t>
            </a:r>
            <a:r>
              <a:rPr dirty="0" sz="1250" spc="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50">
                <a:solidFill>
                  <a:srgbClr val="52595D"/>
                </a:solidFill>
                <a:latin typeface="Arial"/>
                <a:cs typeface="Arial"/>
              </a:rPr>
              <a:t>uffed</a:t>
            </a:r>
            <a:r>
              <a:rPr dirty="0" sz="1250" spc="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-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1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204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trachea</a:t>
            </a:r>
            <a:r>
              <a:rPr dirty="0" sz="125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2595D"/>
                </a:solidFill>
                <a:latin typeface="Arial"/>
                <a:cs typeface="Arial"/>
              </a:rPr>
              <a:t>whi</a:t>
            </a:r>
            <a:r>
              <a:rPr dirty="0" sz="1250" spc="-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-10">
                <a:solidFill>
                  <a:srgbClr val="52595D"/>
                </a:solidFill>
                <a:latin typeface="Arial"/>
                <a:cs typeface="Arial"/>
              </a:rPr>
              <a:t>h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is</a:t>
            </a:r>
            <a:r>
              <a:rPr dirty="0" sz="1250" spc="4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indi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ated</a:t>
            </a:r>
            <a:r>
              <a:rPr dirty="0" sz="1250" spc="4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4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paediatric</a:t>
            </a:r>
            <a:r>
              <a:rPr dirty="0" sz="1250" spc="4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re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s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us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itation</a:t>
            </a:r>
            <a:r>
              <a:rPr dirty="0" baseline="22875" sz="1275" spc="15">
                <a:solidFill>
                  <a:srgbClr val="6E6E6E"/>
                </a:solidFill>
                <a:latin typeface="Arial"/>
                <a:cs typeface="Arial"/>
              </a:rPr>
              <a:t>3</a:t>
            </a:r>
            <a:r>
              <a:rPr dirty="0" sz="850" spc="10">
                <a:solidFill>
                  <a:srgbClr val="6E6E6E"/>
                </a:solidFill>
                <a:latin typeface="Arial"/>
                <a:cs typeface="Arial"/>
              </a:rPr>
              <a:t>.</a:t>
            </a:r>
            <a:r>
              <a:rPr dirty="0" sz="850" spc="150">
                <a:solidFill>
                  <a:srgbClr val="6E6E6E"/>
                </a:solidFill>
                <a:latin typeface="Arial"/>
                <a:cs typeface="Arial"/>
              </a:rPr>
              <a:t> 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3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52595D"/>
                </a:solidFill>
                <a:latin typeface="Arial"/>
                <a:cs typeface="Arial"/>
              </a:rPr>
              <a:t>can</a:t>
            </a:r>
            <a:r>
              <a:rPr dirty="0" sz="1250" spc="3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52595D"/>
                </a:solidFill>
                <a:latin typeface="Arial"/>
                <a:cs typeface="Arial"/>
              </a:rPr>
              <a:t>be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orre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tly</a:t>
            </a:r>
            <a:r>
              <a:rPr dirty="0" sz="1250" spc="1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placed</a:t>
            </a:r>
            <a:r>
              <a:rPr dirty="0" sz="1250" spc="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1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1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oesophagus</a:t>
            </a:r>
            <a:r>
              <a:rPr dirty="0" sz="1250" spc="254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52595D"/>
                </a:solidFill>
                <a:latin typeface="Arial"/>
                <a:cs typeface="Arial"/>
              </a:rPr>
              <a:t>or</a:t>
            </a:r>
            <a:r>
              <a:rPr dirty="0" sz="1250" spc="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52595D"/>
                </a:solidFill>
                <a:latin typeface="Arial"/>
                <a:cs typeface="Arial"/>
              </a:rPr>
              <a:t>mi</a:t>
            </a:r>
            <a:r>
              <a:rPr dirty="0" sz="1250" spc="40">
                <a:solidFill>
                  <a:srgbClr val="6E6E6E"/>
                </a:solidFill>
                <a:latin typeface="Arial"/>
                <a:cs typeface="Arial"/>
              </a:rPr>
              <a:t>s</a:t>
            </a:r>
            <a:r>
              <a:rPr dirty="0" sz="1250" spc="40">
                <a:solidFill>
                  <a:srgbClr val="52595D"/>
                </a:solidFill>
                <a:latin typeface="Arial"/>
                <a:cs typeface="Arial"/>
              </a:rPr>
              <a:t>po</a:t>
            </a:r>
            <a:r>
              <a:rPr dirty="0" sz="1250" spc="40">
                <a:solidFill>
                  <a:srgbClr val="6E6E6E"/>
                </a:solidFill>
                <a:latin typeface="Arial"/>
                <a:cs typeface="Arial"/>
              </a:rPr>
              <a:t>s</a:t>
            </a:r>
            <a:r>
              <a:rPr dirty="0" sz="1250" spc="40">
                <a:solidFill>
                  <a:srgbClr val="52595D"/>
                </a:solidFill>
                <a:latin typeface="Arial"/>
                <a:cs typeface="Arial"/>
              </a:rPr>
              <a:t>itioned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2595D"/>
                </a:solidFill>
                <a:latin typeface="Arial"/>
                <a:cs typeface="Arial"/>
              </a:rPr>
              <a:t>trache</a:t>
            </a:r>
            <a:r>
              <a:rPr dirty="0" sz="1250" spc="-10">
                <a:solidFill>
                  <a:srgbClr val="6E6E6E"/>
                </a:solidFill>
                <a:latin typeface="Arial"/>
                <a:cs typeface="Arial"/>
              </a:rPr>
              <a:t>a.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4501" y="8451105"/>
            <a:ext cx="4235450" cy="13385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289560" marR="18415" indent="-277495">
              <a:lnSpc>
                <a:spcPts val="1960"/>
              </a:lnSpc>
              <a:spcBef>
                <a:spcPts val="225"/>
              </a:spcBef>
              <a:buAutoNum type="arabicPeriod"/>
              <a:tabLst>
                <a:tab pos="289560" algn="l"/>
              </a:tabLst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Assess</a:t>
            </a:r>
            <a:r>
              <a:rPr dirty="0" sz="1700" spc="4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whether</a:t>
            </a:r>
            <a:r>
              <a:rPr dirty="0" sz="1700" spc="4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patient</a:t>
            </a:r>
            <a:r>
              <a:rPr dirty="0" sz="1700" spc="4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age</a:t>
            </a:r>
            <a:r>
              <a:rPr dirty="0" sz="1700" spc="3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>
                <a:solidFill>
                  <a:srgbClr val="52595D"/>
                </a:solidFill>
                <a:latin typeface="Arial"/>
                <a:cs typeface="Arial"/>
              </a:rPr>
              <a:t>or</a:t>
            </a:r>
            <a:r>
              <a:rPr dirty="0" sz="1700" spc="3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weight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is</a:t>
            </a:r>
            <a:r>
              <a:rPr dirty="0" sz="1700" spc="1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75">
                <a:solidFill>
                  <a:srgbClr val="52595D"/>
                </a:solidFill>
                <a:latin typeface="Arial"/>
                <a:cs typeface="Arial"/>
              </a:rPr>
              <a:t>a</a:t>
            </a:r>
            <a:r>
              <a:rPr dirty="0" sz="1700" spc="-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better</a:t>
            </a:r>
            <a:r>
              <a:rPr dirty="0" sz="1700" spc="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predictor</a:t>
            </a:r>
            <a:r>
              <a:rPr dirty="0" sz="1700" spc="1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 spc="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length.</a:t>
            </a:r>
            <a:endParaRPr sz="1700">
              <a:latin typeface="Arial"/>
              <a:cs typeface="Arial"/>
            </a:endParaRPr>
          </a:p>
          <a:p>
            <a:pPr algn="just" marL="285750" marR="5080" indent="-263525">
              <a:lnSpc>
                <a:spcPct val="101099"/>
              </a:lnSpc>
              <a:spcBef>
                <a:spcPts val="100"/>
              </a:spcBef>
              <a:buAutoNum type="arabicPeriod"/>
              <a:tabLst>
                <a:tab pos="289560" algn="l"/>
              </a:tabLst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Propose</a:t>
            </a:r>
            <a:r>
              <a:rPr dirty="0" sz="1700" spc="15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new</a:t>
            </a:r>
            <a:r>
              <a:rPr dirty="0" sz="1700" spc="1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predictive</a:t>
            </a:r>
            <a:r>
              <a:rPr dirty="0" sz="1700" spc="19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r>
              <a:rPr dirty="0" sz="1700" spc="22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30">
                <a:solidFill>
                  <a:srgbClr val="52595D"/>
                </a:solidFill>
                <a:latin typeface="Arial"/>
                <a:cs typeface="Arial"/>
              </a:rPr>
              <a:t>for </a:t>
            </a:r>
            <a:r>
              <a:rPr dirty="0" sz="1700" spc="3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appropriate</a:t>
            </a:r>
            <a:r>
              <a:rPr dirty="0" sz="1700" spc="35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 spc="36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 spc="3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700" spc="37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patients 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under</a:t>
            </a:r>
            <a:r>
              <a:rPr dirty="0" sz="1700" spc="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1-year-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old.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046865" y="8981769"/>
            <a:ext cx="2136775" cy="28384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53539" algn="l"/>
                <a:tab pos="2123440" algn="l"/>
              </a:tabLst>
            </a:pPr>
            <a:r>
              <a:rPr dirty="0" u="heavy" sz="1700">
                <a:solidFill>
                  <a:srgbClr val="5259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1700" spc="-1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heavy" sz="1700">
                <a:solidFill>
                  <a:srgbClr val="52595D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78567" y="10100192"/>
            <a:ext cx="744855" cy="191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50" spc="-10" b="1">
                <a:solidFill>
                  <a:srgbClr val="52595D"/>
                </a:solidFill>
                <a:latin typeface="Arial"/>
                <a:cs typeface="Arial"/>
              </a:rPr>
              <a:t>References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79550" y="10261406"/>
            <a:ext cx="3796665" cy="12636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1.</a:t>
            </a:r>
            <a:r>
              <a:rPr dirty="0" sz="650" spc="465">
                <a:solidFill>
                  <a:srgbClr val="7C7E7E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Oxford</a:t>
            </a:r>
            <a:r>
              <a:rPr dirty="0" sz="650" spc="-6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Medical</a:t>
            </a:r>
            <a:r>
              <a:rPr dirty="0" sz="650" spc="-5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E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ducat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on</a:t>
            </a:r>
            <a:r>
              <a:rPr dirty="0" sz="650">
                <a:solidFill>
                  <a:srgbClr val="A5A5A5"/>
                </a:solidFill>
                <a:latin typeface="Arial"/>
                <a:cs typeface="Arial"/>
              </a:rPr>
              <a:t>.</a:t>
            </a:r>
            <a:r>
              <a:rPr dirty="0" sz="650" spc="-65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Endotrac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h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eal</a:t>
            </a:r>
            <a:r>
              <a:rPr dirty="0" sz="650" spc="3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52595D"/>
                </a:solidFill>
                <a:latin typeface="Arial"/>
                <a:cs typeface="Arial"/>
              </a:rPr>
              <a:t>T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ube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909090"/>
                </a:solidFill>
                <a:latin typeface="Arial"/>
                <a:cs typeface="Arial"/>
              </a:rPr>
              <a:t>(ETT)</a:t>
            </a:r>
            <a:r>
              <a:rPr dirty="0" sz="650" spc="-3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nsertion</a:t>
            </a:r>
            <a:r>
              <a:rPr dirty="0" sz="650" spc="-7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(Intuba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ti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on).</a:t>
            </a:r>
            <a:r>
              <a:rPr dirty="0" sz="650" spc="-2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2013</a:t>
            </a:r>
            <a:r>
              <a:rPr dirty="0" sz="650">
                <a:solidFill>
                  <a:srgbClr val="A5A5A5"/>
                </a:solidFill>
                <a:latin typeface="Arial"/>
                <a:cs typeface="Arial"/>
              </a:rPr>
              <a:t>.</a:t>
            </a:r>
            <a:r>
              <a:rPr dirty="0" sz="650" spc="-60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Availab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e</a:t>
            </a:r>
            <a:r>
              <a:rPr dirty="0" sz="650" spc="4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909090"/>
                </a:solidFill>
                <a:latin typeface="Arial"/>
                <a:cs typeface="Arial"/>
              </a:rPr>
              <a:t>from: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4251" y="10348731"/>
            <a:ext cx="3664585" cy="12636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https://oxfordmed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caled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u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cation.com/clinica</a:t>
            </a:r>
            <a:r>
              <a:rPr dirty="0" sz="650" spc="40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skil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s/procedures/</a:t>
            </a:r>
            <a:r>
              <a:rPr dirty="0" sz="650" spc="15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endot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r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ac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hea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•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tube/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.</a:t>
            </a:r>
            <a:r>
              <a:rPr dirty="0" sz="650" spc="27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(Accessed:</a:t>
            </a:r>
            <a:r>
              <a:rPr dirty="0" sz="650" spc="26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6E6E6E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85086" y="10456206"/>
            <a:ext cx="3892550" cy="74422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65"/>
              </a:spcBef>
            </a:pP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March</a:t>
            </a:r>
            <a:r>
              <a:rPr dirty="0" sz="650" spc="-3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2023)</a:t>
            </a:r>
            <a:r>
              <a:rPr dirty="0" sz="650" spc="-10">
                <a:solidFill>
                  <a:srgbClr val="A5A5A5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  <a:p>
            <a:pPr marL="189865" indent="-175895">
              <a:lnSpc>
                <a:spcPts val="735"/>
              </a:lnSpc>
              <a:spcBef>
                <a:spcPts val="65"/>
              </a:spcBef>
              <a:buFont typeface="Times New Roman"/>
              <a:buAutoNum type="arabicPeriod" startAt="2"/>
              <a:tabLst>
                <a:tab pos="189865" algn="l"/>
              </a:tabLst>
            </a:pP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Avva</a:t>
            </a:r>
            <a:r>
              <a:rPr dirty="0" sz="650" spc="-1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U,</a:t>
            </a:r>
            <a:r>
              <a:rPr dirty="0" sz="650" spc="-7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et</a:t>
            </a:r>
            <a:r>
              <a:rPr dirty="0" sz="650" spc="3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al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.</a:t>
            </a:r>
            <a:r>
              <a:rPr dirty="0" sz="650" spc="-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7C7E7E"/>
                </a:solidFill>
                <a:latin typeface="Arial"/>
                <a:cs typeface="Arial"/>
              </a:rPr>
              <a:t>StatPear1s.</a:t>
            </a:r>
            <a:r>
              <a:rPr dirty="0" sz="650" spc="-5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Treasure</a:t>
            </a:r>
            <a:r>
              <a:rPr dirty="0" sz="650" spc="-1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stand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(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L).</a:t>
            </a:r>
            <a:r>
              <a:rPr dirty="0" sz="650" spc="-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rway</a:t>
            </a:r>
            <a:r>
              <a:rPr dirty="0" sz="650" spc="-5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Ma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agement.</a:t>
            </a:r>
            <a:r>
              <a:rPr dirty="0" sz="650" spc="8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2021.</a:t>
            </a:r>
            <a:endParaRPr sz="650">
              <a:latin typeface="Arial"/>
              <a:cs typeface="Arial"/>
            </a:endParaRPr>
          </a:p>
          <a:p>
            <a:pPr marL="189865" indent="-177165">
              <a:lnSpc>
                <a:spcPts val="735"/>
              </a:lnSpc>
              <a:buClr>
                <a:srgbClr val="7C7E7E"/>
              </a:buClr>
              <a:buAutoNum type="arabicPeriod" startAt="2"/>
              <a:tabLst>
                <a:tab pos="189865" algn="l"/>
              </a:tabLst>
            </a:pP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Medscape.</a:t>
            </a:r>
            <a:r>
              <a:rPr dirty="0" sz="650" spc="-1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Medications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used</a:t>
            </a:r>
            <a:r>
              <a:rPr dirty="0" sz="650" spc="-4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n</a:t>
            </a:r>
            <a:r>
              <a:rPr dirty="0" sz="650" spc="-3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T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rac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h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ea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l</a:t>
            </a:r>
            <a:r>
              <a:rPr dirty="0" sz="650" spc="75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ntubation</a:t>
            </a:r>
            <a:r>
              <a:rPr dirty="0" sz="650" spc="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52595D"/>
                </a:solidFill>
                <a:latin typeface="Arial"/>
                <a:cs typeface="Arial"/>
              </a:rPr>
              <a:t>[</a:t>
            </a:r>
            <a:r>
              <a:rPr dirty="0" sz="650" spc="-20">
                <a:solidFill>
                  <a:srgbClr val="909090"/>
                </a:solidFill>
                <a:latin typeface="Arial"/>
                <a:cs typeface="Arial"/>
              </a:rPr>
              <a:t>l</a:t>
            </a:r>
            <a:r>
              <a:rPr dirty="0" sz="650" spc="-20">
                <a:solidFill>
                  <a:srgbClr val="6E6E6E"/>
                </a:solidFill>
                <a:latin typeface="Arial"/>
                <a:cs typeface="Arial"/>
              </a:rPr>
              <a:t>mageJ</a:t>
            </a:r>
            <a:r>
              <a:rPr dirty="0" sz="650" spc="-20">
                <a:solidFill>
                  <a:srgbClr val="909090"/>
                </a:solidFill>
                <a:latin typeface="Arial"/>
                <a:cs typeface="Arial"/>
              </a:rPr>
              <a:t>.</a:t>
            </a:r>
            <a:r>
              <a:rPr dirty="0" sz="650" spc="2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Wik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med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a</a:t>
            </a:r>
            <a:r>
              <a:rPr dirty="0" sz="650" spc="2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Commons</a:t>
            </a:r>
            <a:r>
              <a:rPr dirty="0" sz="650">
                <a:solidFill>
                  <a:srgbClr val="A5A5A5"/>
                </a:solidFill>
                <a:latin typeface="Arial"/>
                <a:cs typeface="Arial"/>
              </a:rPr>
              <a:t>;</a:t>
            </a:r>
            <a:r>
              <a:rPr dirty="0" sz="650" spc="204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[Diagram</a:t>
            </a:r>
            <a:r>
              <a:rPr dirty="0" sz="650" spc="-4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of</a:t>
            </a:r>
            <a:r>
              <a:rPr dirty="0" sz="650" spc="16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25">
                <a:solidFill>
                  <a:srgbClr val="6E6E6E"/>
                </a:solidFill>
                <a:latin typeface="Arial"/>
                <a:cs typeface="Arial"/>
              </a:rPr>
              <a:t>an</a:t>
            </a:r>
            <a:endParaRPr sz="650">
              <a:latin typeface="Arial"/>
              <a:cs typeface="Arial"/>
            </a:endParaRPr>
          </a:p>
          <a:p>
            <a:pPr marL="194310" marR="165100" indent="-3175">
              <a:lnSpc>
                <a:spcPts val="690"/>
              </a:lnSpc>
              <a:spcBef>
                <a:spcPts val="165"/>
              </a:spcBef>
            </a:pP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inserted</a:t>
            </a:r>
            <a:r>
              <a:rPr dirty="0" sz="650" spc="6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endotracheal</a:t>
            </a:r>
            <a:r>
              <a:rPr dirty="0" sz="650" spc="15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t</a:t>
            </a:r>
            <a:r>
              <a:rPr dirty="0" sz="650" spc="-10">
                <a:solidFill>
                  <a:srgbClr val="52595D"/>
                </a:solidFill>
                <a:latin typeface="Arial"/>
                <a:cs typeface="Arial"/>
              </a:rPr>
              <a:t>u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be</a:t>
            </a:r>
            <a:r>
              <a:rPr dirty="0" sz="650" spc="-10">
                <a:solidFill>
                  <a:srgbClr val="909090"/>
                </a:solidFill>
                <a:latin typeface="Arial"/>
                <a:cs typeface="Arial"/>
              </a:rPr>
              <a:t>).</a:t>
            </a:r>
            <a:r>
              <a:rPr dirty="0" sz="650" spc="-25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Ava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lab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e</a:t>
            </a:r>
            <a:r>
              <a:rPr dirty="0" sz="650" spc="10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r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om: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h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tt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ps: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/</a:t>
            </a:r>
            <a:r>
              <a:rPr dirty="0" sz="650" spc="-35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/emedic</a:t>
            </a:r>
            <a:r>
              <a:rPr dirty="0" sz="650" spc="-1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ne</a:t>
            </a:r>
            <a:r>
              <a:rPr dirty="0" sz="650" spc="-10">
                <a:solidFill>
                  <a:srgbClr val="909090"/>
                </a:solidFill>
                <a:latin typeface="Arial"/>
                <a:cs typeface="Arial"/>
              </a:rPr>
              <a:t>.</a:t>
            </a:r>
            <a:r>
              <a:rPr dirty="0" sz="650" spc="-10">
                <a:solidFill>
                  <a:srgbClr val="52595D"/>
                </a:solidFill>
                <a:latin typeface="Arial"/>
                <a:cs typeface="Arial"/>
              </a:rPr>
              <a:t>m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edscape.com/article/</a:t>
            </a:r>
            <a:r>
              <a:rPr dirty="0" sz="650" spc="-10">
                <a:solidFill>
                  <a:srgbClr val="52595D"/>
                </a:solidFill>
                <a:latin typeface="Arial"/>
                <a:cs typeface="Arial"/>
              </a:rPr>
              <a:t>1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09739-</a:t>
            </a:r>
            <a:r>
              <a:rPr dirty="0" sz="650" spc="50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overview.</a:t>
            </a:r>
            <a:r>
              <a:rPr dirty="0" sz="650" spc="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(Accessed:</a:t>
            </a:r>
            <a:r>
              <a:rPr dirty="0" sz="650" spc="-60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7</a:t>
            </a:r>
            <a:r>
              <a:rPr dirty="0" sz="650" spc="9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March</a:t>
            </a:r>
            <a:r>
              <a:rPr dirty="0" sz="650" spc="-6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2023).</a:t>
            </a:r>
            <a:endParaRPr sz="650">
              <a:latin typeface="Arial"/>
              <a:cs typeface="Arial"/>
            </a:endParaRPr>
          </a:p>
          <a:p>
            <a:pPr marL="189230" marR="6985" indent="-174625">
              <a:lnSpc>
                <a:spcPct val="108500"/>
              </a:lnSpc>
              <a:spcBef>
                <a:spcPts val="40"/>
              </a:spcBef>
              <a:buClr>
                <a:srgbClr val="7C7E7E"/>
              </a:buClr>
              <a:buAutoNum type="arabicPeriod" startAt="4"/>
              <a:tabLst>
                <a:tab pos="191770" algn="l"/>
              </a:tabLst>
            </a:pPr>
            <a:r>
              <a:rPr dirty="0" sz="650">
                <a:solidFill>
                  <a:srgbClr val="6E6E6E"/>
                </a:solidFill>
                <a:latin typeface="Arial"/>
                <a:cs typeface="Arial"/>
              </a:rPr>
              <a:t>Paediatric</a:t>
            </a:r>
            <a:r>
              <a:rPr dirty="0" sz="650" spc="9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imaging.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Radiology</a:t>
            </a:r>
            <a:r>
              <a:rPr dirty="0" sz="650" spc="4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cases</a:t>
            </a:r>
            <a:r>
              <a:rPr dirty="0" sz="650" spc="-1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of</a:t>
            </a:r>
            <a:r>
              <a:rPr dirty="0" sz="650" spc="204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endotracheal</a:t>
            </a:r>
            <a:r>
              <a:rPr dirty="0" sz="650" spc="60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tu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be</a:t>
            </a:r>
            <a:r>
              <a:rPr dirty="0" sz="650" spc="5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909090"/>
                </a:solidFill>
                <a:latin typeface="Arial"/>
                <a:cs typeface="Arial"/>
              </a:rPr>
              <a:t>in</a:t>
            </a:r>
            <a:r>
              <a:rPr dirty="0" sz="650" spc="114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normalpos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tion</a:t>
            </a:r>
            <a:r>
              <a:rPr dirty="0" sz="650">
                <a:solidFill>
                  <a:srgbClr val="A5A5A5"/>
                </a:solidFill>
                <a:latin typeface="Arial"/>
                <a:cs typeface="Arial"/>
              </a:rPr>
              <a:t>.</a:t>
            </a:r>
            <a:r>
              <a:rPr dirty="0" sz="650" spc="-25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Ava</a:t>
            </a:r>
            <a:r>
              <a:rPr dirty="0" sz="650">
                <a:solidFill>
                  <a:srgbClr val="52595D"/>
                </a:solidFill>
                <a:latin typeface="Arial"/>
                <a:cs typeface="Arial"/>
              </a:rPr>
              <a:t>il</a:t>
            </a:r>
            <a:r>
              <a:rPr dirty="0" sz="650">
                <a:solidFill>
                  <a:srgbClr val="7C7E7E"/>
                </a:solidFill>
                <a:latin typeface="Arial"/>
                <a:cs typeface="Arial"/>
              </a:rPr>
              <a:t>able</a:t>
            </a:r>
            <a:r>
              <a:rPr dirty="0" sz="650" spc="1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from</a:t>
            </a:r>
            <a:r>
              <a:rPr dirty="0" sz="650" spc="-10">
                <a:solidFill>
                  <a:srgbClr val="A5A5A5"/>
                </a:solidFill>
                <a:latin typeface="Arial"/>
                <a:cs typeface="Arial"/>
              </a:rPr>
              <a:t>:</a:t>
            </a:r>
            <a:r>
              <a:rPr dirty="0" sz="650" spc="500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 spc="500">
                <a:solidFill>
                  <a:srgbClr val="A5A5A5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52595D"/>
                </a:solidFill>
                <a:latin typeface="Arial"/>
                <a:cs typeface="Arial"/>
              </a:rPr>
              <a:t>ht</a:t>
            </a:r>
            <a:r>
              <a:rPr dirty="0" sz="650" spc="10">
                <a:solidFill>
                  <a:srgbClr val="7C7E7E"/>
                </a:solidFill>
                <a:latin typeface="Arial"/>
                <a:cs typeface="Arial"/>
              </a:rPr>
              <a:t>tps://pediatricimag</a:t>
            </a:r>
            <a:r>
              <a:rPr dirty="0" sz="650" spc="1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650" spc="10">
                <a:solidFill>
                  <a:srgbClr val="7C7E7E"/>
                </a:solidFill>
                <a:latin typeface="Arial"/>
                <a:cs typeface="Arial"/>
              </a:rPr>
              <a:t>ng.org/diseases/endotrac</a:t>
            </a:r>
            <a:r>
              <a:rPr dirty="0" sz="650" spc="10">
                <a:solidFill>
                  <a:srgbClr val="52595D"/>
                </a:solidFill>
                <a:latin typeface="Arial"/>
                <a:cs typeface="Arial"/>
              </a:rPr>
              <a:t>h</a:t>
            </a: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ea</a:t>
            </a:r>
            <a:r>
              <a:rPr dirty="0" sz="650" spc="10">
                <a:solidFill>
                  <a:srgbClr val="909090"/>
                </a:solidFill>
                <a:latin typeface="Arial"/>
                <a:cs typeface="Arial"/>
              </a:rPr>
              <a:t>l•tu</a:t>
            </a: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be-ma</a:t>
            </a:r>
            <a:r>
              <a:rPr dirty="0" sz="650" spc="10">
                <a:solidFill>
                  <a:srgbClr val="52595D"/>
                </a:solidFill>
                <a:latin typeface="Arial"/>
                <a:cs typeface="Arial"/>
              </a:rPr>
              <a:t>l</a:t>
            </a:r>
            <a:r>
              <a:rPr dirty="0" sz="650" spc="10">
                <a:solidFill>
                  <a:srgbClr val="909090"/>
                </a:solidFill>
                <a:latin typeface="Arial"/>
                <a:cs typeface="Arial"/>
              </a:rPr>
              <a:t>f</a:t>
            </a: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unctio</a:t>
            </a:r>
            <a:r>
              <a:rPr dirty="0" sz="650" spc="10">
                <a:solidFill>
                  <a:srgbClr val="909090"/>
                </a:solidFill>
                <a:latin typeface="Arial"/>
                <a:cs typeface="Arial"/>
              </a:rPr>
              <a:t>n/.</a:t>
            </a:r>
            <a:r>
              <a:rPr dirty="0" sz="650" spc="-35">
                <a:solidFill>
                  <a:srgbClr val="90909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7C7E7E"/>
                </a:solidFill>
                <a:latin typeface="Arial"/>
                <a:cs typeface="Arial"/>
              </a:rPr>
              <a:t>(Accessed</a:t>
            </a:r>
            <a:r>
              <a:rPr dirty="0" sz="650" spc="10">
                <a:solidFill>
                  <a:srgbClr val="A5A5A5"/>
                </a:solidFill>
                <a:latin typeface="Arial"/>
                <a:cs typeface="Arial"/>
              </a:rPr>
              <a:t>:</a:t>
            </a:r>
            <a:r>
              <a:rPr dirty="0" sz="650" spc="-20">
                <a:solidFill>
                  <a:srgbClr val="A5A5A5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7</a:t>
            </a:r>
            <a:r>
              <a:rPr dirty="0" sz="650" spc="2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6E6E6E"/>
                </a:solidFill>
                <a:latin typeface="Arial"/>
                <a:cs typeface="Arial"/>
              </a:rPr>
              <a:t>March</a:t>
            </a:r>
            <a:r>
              <a:rPr dirty="0" sz="650" spc="-6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E6E6E"/>
                </a:solidFill>
                <a:latin typeface="Arial"/>
                <a:cs typeface="Arial"/>
              </a:rPr>
              <a:t>2023)</a:t>
            </a:r>
            <a:r>
              <a:rPr dirty="0" sz="650" spc="-10">
                <a:solidFill>
                  <a:srgbClr val="A5A5A5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484530" y="2459316"/>
            <a:ext cx="4532630" cy="54546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54305" marR="5080" indent="-142240">
              <a:lnSpc>
                <a:spcPts val="1960"/>
              </a:lnSpc>
              <a:spcBef>
                <a:spcPts val="330"/>
              </a:spcBef>
              <a:buFont typeface="Arial"/>
              <a:buChar char="•"/>
              <a:tabLst>
                <a:tab pos="161925" algn="l"/>
                <a:tab pos="1572260" algn="l"/>
                <a:tab pos="3009265" algn="l"/>
              </a:tabLst>
            </a:pP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Participants: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876</a:t>
            </a:r>
            <a:r>
              <a:rPr dirty="0" sz="1700" spc="5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patients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aged</a:t>
            </a:r>
            <a:r>
              <a:rPr dirty="0" sz="1700" spc="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under</a:t>
            </a:r>
            <a:r>
              <a:rPr dirty="0" sz="1700" spc="4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1- 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year-old</a:t>
            </a:r>
            <a:r>
              <a:rPr dirty="0" sz="1700" spc="3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admitted</a:t>
            </a:r>
            <a:r>
              <a:rPr dirty="0" sz="1700" spc="4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 spc="3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intubated</a:t>
            </a:r>
            <a:r>
              <a:rPr dirty="0" sz="1700" spc="3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700" spc="3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Evelina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30077" y="3003412"/>
            <a:ext cx="4377055" cy="5391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0320" marR="5080" indent="-8255">
              <a:lnSpc>
                <a:spcPts val="2010"/>
              </a:lnSpc>
              <a:spcBef>
                <a:spcPts val="185"/>
              </a:spcBef>
              <a:tabLst>
                <a:tab pos="1166495" algn="l"/>
                <a:tab pos="2205355" algn="l"/>
                <a:tab pos="2797175" algn="l"/>
                <a:tab pos="3798570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paediatric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intensive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care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between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2019- 2021.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484530" y="3497796"/>
            <a:ext cx="4530090" cy="11353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just" marL="154940" marR="9525" indent="-142875">
              <a:lnSpc>
                <a:spcPct val="101699"/>
              </a:lnSpc>
              <a:spcBef>
                <a:spcPts val="240"/>
              </a:spcBef>
              <a:buFont typeface="Arial"/>
              <a:buChar char="•"/>
              <a:tabLst>
                <a:tab pos="158115" algn="l"/>
              </a:tabLst>
            </a:pPr>
            <a:r>
              <a:rPr dirty="0" sz="1800" spc="-50" b="1">
                <a:solidFill>
                  <a:srgbClr val="010101"/>
                </a:solidFill>
                <a:latin typeface="Arial"/>
                <a:cs typeface="Arial"/>
              </a:rPr>
              <a:t>Measures:</a:t>
            </a:r>
            <a:r>
              <a:rPr dirty="0" sz="1800" spc="20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Each</a:t>
            </a:r>
            <a:r>
              <a:rPr dirty="0" sz="1700" spc="2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episode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 spc="3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intubation</a:t>
            </a:r>
            <a:r>
              <a:rPr dirty="0" sz="1700" spc="3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25">
                <a:solidFill>
                  <a:srgbClr val="52595D"/>
                </a:solidFill>
                <a:latin typeface="Arial"/>
                <a:cs typeface="Arial"/>
              </a:rPr>
              <a:t>was </a:t>
            </a:r>
            <a:r>
              <a:rPr dirty="0" sz="1700" spc="25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recorded</a:t>
            </a:r>
            <a:r>
              <a:rPr dirty="0" sz="1700" spc="10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75">
                <a:solidFill>
                  <a:srgbClr val="52595D"/>
                </a:solidFill>
                <a:latin typeface="Arial"/>
                <a:cs typeface="Arial"/>
              </a:rPr>
              <a:t>with</a:t>
            </a:r>
            <a:r>
              <a:rPr dirty="0" sz="1700" spc="7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 spc="11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 spc="9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determined</a:t>
            </a:r>
            <a:r>
              <a:rPr dirty="0" sz="1700" spc="1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by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55">
                <a:solidFill>
                  <a:srgbClr val="52595D"/>
                </a:solidFill>
                <a:latin typeface="Arial"/>
                <a:cs typeface="Arial"/>
              </a:rPr>
              <a:t>post-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intubation</a:t>
            </a:r>
            <a:r>
              <a:rPr dirty="0" sz="1700" spc="-1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chest</a:t>
            </a:r>
            <a:r>
              <a:rPr dirty="0" sz="1700" spc="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x-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ray</a:t>
            </a:r>
            <a:r>
              <a:rPr dirty="0" sz="1700" spc="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analysis.</a:t>
            </a:r>
            <a:endParaRPr sz="1700">
              <a:latin typeface="Arial"/>
              <a:cs typeface="Arial"/>
            </a:endParaRPr>
          </a:p>
          <a:p>
            <a:pPr algn="just" marL="161925" indent="-149225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161925" algn="l"/>
              </a:tabLst>
            </a:pPr>
            <a:r>
              <a:rPr dirty="0" sz="1800" spc="-75" b="1">
                <a:solidFill>
                  <a:srgbClr val="010101"/>
                </a:solidFill>
                <a:latin typeface="Arial"/>
                <a:cs typeface="Arial"/>
              </a:rPr>
              <a:t>Outcomes:</a:t>
            </a:r>
            <a:r>
              <a:rPr dirty="0" sz="1800" spc="5" b="1">
                <a:solidFill>
                  <a:srgbClr val="010101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Patient</a:t>
            </a:r>
            <a:r>
              <a:rPr dirty="0" sz="1700" spc="7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co-morbidity</a:t>
            </a:r>
            <a:r>
              <a:rPr dirty="0" sz="1700" spc="12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 spc="4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type,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35660" y="4577937"/>
            <a:ext cx="4385310" cy="589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900"/>
              </a:lnSpc>
              <a:spcBef>
                <a:spcPts val="100"/>
              </a:spcBef>
              <a:tabLst>
                <a:tab pos="966469" algn="l"/>
                <a:tab pos="1527175" algn="l"/>
                <a:tab pos="2059939" algn="l"/>
                <a:tab pos="3261995" algn="l"/>
                <a:tab pos="3952875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concern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with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placement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(high,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low,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carina,</a:t>
            </a:r>
            <a:r>
              <a:rPr dirty="0" sz="1700" spc="-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>
                <a:solidFill>
                  <a:srgbClr val="52595D"/>
                </a:solidFill>
                <a:latin typeface="Arial"/>
                <a:cs typeface="Arial"/>
              </a:rPr>
              <a:t>or</a:t>
            </a:r>
            <a:r>
              <a:rPr dirty="0" sz="1700" spc="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bronchus)</a:t>
            </a:r>
            <a:r>
              <a:rPr dirty="0" sz="1700" spc="-10">
                <a:solidFill>
                  <a:srgbClr val="6E6E6E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84530" y="5146216"/>
            <a:ext cx="222694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6845" indent="-14414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56845" algn="l"/>
                <a:tab pos="1324610" algn="l"/>
              </a:tabLst>
            </a:pP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Statistical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800" spc="-80" b="1">
                <a:solidFill>
                  <a:srgbClr val="010101"/>
                </a:solidFill>
                <a:latin typeface="Arial"/>
                <a:cs typeface="Arial"/>
              </a:rPr>
              <a:t>analysis: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836264" y="5159650"/>
            <a:ext cx="217043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46455" algn="l"/>
                <a:tab pos="1205230" algn="l"/>
                <a:tab pos="1751964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25">
                <a:solidFill>
                  <a:srgbClr val="52595D"/>
                </a:solidFill>
                <a:latin typeface="Arial"/>
                <a:cs typeface="Arial"/>
              </a:rPr>
              <a:t>was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30077" y="5414906"/>
            <a:ext cx="436118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65">
                <a:solidFill>
                  <a:srgbClr val="52595D"/>
                </a:solidFill>
                <a:latin typeface="Arial"/>
                <a:cs typeface="Arial"/>
              </a:rPr>
              <a:t>plotted</a:t>
            </a:r>
            <a:r>
              <a:rPr dirty="0" sz="1700" spc="4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against</a:t>
            </a:r>
            <a:r>
              <a:rPr dirty="0" sz="1700" spc="5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age,</a:t>
            </a:r>
            <a:r>
              <a:rPr dirty="0" sz="1700" spc="4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corrected</a:t>
            </a:r>
            <a:r>
              <a:rPr dirty="0" sz="1700" spc="2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gestational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630506" y="5690313"/>
            <a:ext cx="4374515" cy="82105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algn="just" marL="12700" marR="5080" indent="5715">
              <a:lnSpc>
                <a:spcPct val="103699"/>
              </a:lnSpc>
              <a:spcBef>
                <a:spcPts val="15"/>
              </a:spcBef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age</a:t>
            </a:r>
            <a:r>
              <a:rPr dirty="0" sz="1700" spc="21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weight.</a:t>
            </a:r>
            <a:r>
              <a:rPr dirty="0" sz="1700" spc="229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Regression</a:t>
            </a:r>
            <a:r>
              <a:rPr dirty="0" sz="1700" spc="27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lines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were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used</a:t>
            </a:r>
            <a:r>
              <a:rPr dirty="0" sz="1700" spc="3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700" spc="8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create</a:t>
            </a:r>
            <a:r>
              <a:rPr dirty="0" sz="1700" spc="40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700" spc="4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proposed</a:t>
            </a:r>
            <a:r>
              <a:rPr dirty="0" sz="1700" spc="3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r>
              <a:rPr dirty="0" sz="1700" spc="4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for </a:t>
            </a:r>
            <a:r>
              <a:rPr dirty="0" sz="1700" spc="-45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 spc="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 spc="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40">
                <a:solidFill>
                  <a:srgbClr val="52595D"/>
                </a:solidFill>
                <a:latin typeface="Arial"/>
                <a:cs typeface="Arial"/>
              </a:rPr>
              <a:t>estimates</a:t>
            </a:r>
            <a:r>
              <a:rPr dirty="0" sz="1700" spc="40">
                <a:solidFill>
                  <a:srgbClr val="6E6E6E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073706" y="8037995"/>
            <a:ext cx="55435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000" spc="-45" b="1">
                <a:solidFill>
                  <a:srgbClr val="01010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b="1">
                <a:solidFill>
                  <a:srgbClr val="01010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bodi</a:t>
            </a:r>
            <a:r>
              <a:rPr dirty="0" u="sng" sz="1000" b="1">
                <a:solidFill>
                  <a:srgbClr val="2B2A2A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es</a:t>
            </a:r>
            <a:r>
              <a:rPr dirty="0" sz="1000" spc="185" b="1">
                <a:solidFill>
                  <a:srgbClr val="2B2A2A"/>
                </a:solidFill>
                <a:latin typeface="Times New Roman"/>
                <a:cs typeface="Times New Roman"/>
              </a:rPr>
              <a:t>  </a:t>
            </a:r>
            <a:r>
              <a:rPr dirty="0" sz="1000" spc="-50">
                <a:solidFill>
                  <a:srgbClr val="9C424D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5764623" y="7778643"/>
            <a:ext cx="40640" cy="0"/>
          </a:xfrm>
          <a:custGeom>
            <a:avLst/>
            <a:gdLst/>
            <a:ahLst/>
            <a:cxnLst/>
            <a:rect l="l" t="t" r="r" b="b"/>
            <a:pathLst>
              <a:path w="40639" h="0">
                <a:moveTo>
                  <a:pt x="0" y="0"/>
                </a:moveTo>
                <a:lnTo>
                  <a:pt x="40261" y="0"/>
                </a:lnTo>
              </a:path>
            </a:pathLst>
          </a:custGeom>
          <a:ln w="6717">
            <a:solidFill>
              <a:srgbClr val="A3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5879396" y="7778643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 h="0">
                <a:moveTo>
                  <a:pt x="0" y="0"/>
                </a:moveTo>
                <a:lnTo>
                  <a:pt x="255697" y="0"/>
                </a:lnTo>
              </a:path>
            </a:pathLst>
          </a:custGeom>
          <a:ln w="6717">
            <a:solidFill>
              <a:srgbClr val="7E5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751925" y="7121089"/>
            <a:ext cx="962660" cy="7416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20320">
              <a:lnSpc>
                <a:spcPts val="2390"/>
              </a:lnSpc>
              <a:spcBef>
                <a:spcPts val="114"/>
              </a:spcBef>
              <a:tabLst>
                <a:tab pos="567055" algn="l"/>
              </a:tabLst>
            </a:pPr>
            <a:r>
              <a:rPr dirty="0" u="sng" sz="2100" spc="-335">
                <a:solidFill>
                  <a:srgbClr val="7E5052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[</a:t>
            </a:r>
            <a:r>
              <a:rPr dirty="0" u="sng" sz="2100" spc="-335">
                <a:solidFill>
                  <a:srgbClr val="010101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r1</a:t>
            </a:r>
            <a:r>
              <a:rPr dirty="0" u="sng" sz="2100" spc="-335">
                <a:solidFill>
                  <a:srgbClr val="9C424D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1-</a:t>
            </a:r>
            <a:r>
              <a:rPr dirty="0" sz="2100" spc="-50">
                <a:solidFill>
                  <a:srgbClr val="9C424D"/>
                </a:solidFill>
                <a:latin typeface="Arial"/>
                <a:cs typeface="Arial"/>
              </a:rPr>
              <a:t>I</a:t>
            </a:r>
            <a:r>
              <a:rPr dirty="0" sz="2100">
                <a:solidFill>
                  <a:srgbClr val="9C424D"/>
                </a:solidFill>
                <a:latin typeface="Arial"/>
                <a:cs typeface="Arial"/>
              </a:rPr>
              <a:t>	</a:t>
            </a:r>
            <a:r>
              <a:rPr dirty="0" sz="2100" spc="305">
                <a:solidFill>
                  <a:srgbClr val="B5262A"/>
                </a:solidFill>
                <a:latin typeface="Arial"/>
                <a:cs typeface="Arial"/>
              </a:rPr>
              <a:t>-</a:t>
            </a:r>
            <a:r>
              <a:rPr dirty="0" sz="1400" spc="555">
                <a:solidFill>
                  <a:srgbClr val="C60E13"/>
                </a:solidFill>
                <a:latin typeface="Arial"/>
                <a:cs typeface="Arial"/>
              </a:rPr>
              <a:t>►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3229"/>
              </a:lnSpc>
            </a:pPr>
            <a:r>
              <a:rPr dirty="0" sz="2800" spc="-175">
                <a:solidFill>
                  <a:srgbClr val="A38285"/>
                </a:solidFill>
                <a:latin typeface="Arial"/>
                <a:cs typeface="Arial"/>
              </a:rPr>
              <a:t>I</a:t>
            </a:r>
            <a:r>
              <a:rPr dirty="0" sz="1450" spc="-175">
                <a:solidFill>
                  <a:srgbClr val="010101"/>
                </a:solidFill>
                <a:latin typeface="Times New Roman"/>
                <a:cs typeface="Times New Roman"/>
              </a:rPr>
              <a:t>T</a:t>
            </a:r>
            <a:r>
              <a:rPr dirty="0" sz="1450" spc="-175">
                <a:solidFill>
                  <a:srgbClr val="444444"/>
                </a:solidFill>
                <a:latin typeface="Times New Roman"/>
                <a:cs typeface="Times New Roman"/>
              </a:rPr>
              <a:t>;</a:t>
            </a:r>
            <a:r>
              <a:rPr dirty="0" sz="1450" spc="-175">
                <a:solidFill>
                  <a:srgbClr val="9C424D"/>
                </a:solidFill>
                <a:latin typeface="Times New Roman"/>
                <a:cs typeface="Times New Roman"/>
              </a:rPr>
              <a:t>1-</a:t>
            </a:r>
            <a:r>
              <a:rPr dirty="0" sz="1450" spc="-190">
                <a:solidFill>
                  <a:srgbClr val="9C424D"/>
                </a:solidFill>
                <a:latin typeface="Times New Roman"/>
                <a:cs typeface="Times New Roman"/>
              </a:rPr>
              <a:t>-</a:t>
            </a:r>
            <a:r>
              <a:rPr dirty="0" sz="1450">
                <a:solidFill>
                  <a:srgbClr val="7E5052"/>
                </a:solidFill>
                <a:latin typeface="Times New Roman"/>
                <a:cs typeface="Times New Roman"/>
              </a:rPr>
              <a:t>I</a:t>
            </a:r>
            <a:r>
              <a:rPr dirty="0" sz="1450" spc="185">
                <a:solidFill>
                  <a:srgbClr val="7E5052"/>
                </a:solidFill>
                <a:latin typeface="Times New Roman"/>
                <a:cs typeface="Times New Roman"/>
              </a:rPr>
              <a:t> </a:t>
            </a:r>
            <a:r>
              <a:rPr dirty="0" sz="1450" spc="470">
                <a:solidFill>
                  <a:srgbClr val="9C424D"/>
                </a:solidFill>
                <a:latin typeface="Times New Roman"/>
                <a:cs typeface="Times New Roman"/>
              </a:rPr>
              <a:t>-</a:t>
            </a:r>
            <a:r>
              <a:rPr dirty="0" sz="1250" spc="1185">
                <a:solidFill>
                  <a:srgbClr val="C60E13"/>
                </a:solidFill>
                <a:latin typeface="Arial"/>
                <a:cs typeface="Arial"/>
              </a:rPr>
              <a:t>►</a:t>
            </a:r>
            <a:endParaRPr sz="125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809341" y="8127941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1" y="0"/>
                </a:lnTo>
              </a:path>
            </a:pathLst>
          </a:custGeom>
          <a:ln w="6717">
            <a:solidFill>
              <a:srgbClr val="A3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5796644" y="7964105"/>
            <a:ext cx="86423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>
                <a:solidFill>
                  <a:srgbClr val="A38285"/>
                </a:solidFill>
                <a:latin typeface="Arial"/>
                <a:cs typeface="Arial"/>
              </a:rPr>
              <a:t>I</a:t>
            </a:r>
            <a:r>
              <a:rPr dirty="0" sz="350" spc="220">
                <a:solidFill>
                  <a:srgbClr val="A38285"/>
                </a:solidFill>
                <a:latin typeface="Arial"/>
                <a:cs typeface="Arial"/>
              </a:rPr>
              <a:t>  </a:t>
            </a:r>
            <a:r>
              <a:rPr dirty="0" u="sng" sz="1000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T3</a:t>
            </a:r>
            <a:r>
              <a:rPr dirty="0" sz="1000" spc="17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u="sng" sz="350" spc="370">
                <a:solidFill>
                  <a:srgbClr val="9C424D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1-</a:t>
            </a:r>
            <a:r>
              <a:rPr dirty="0" u="sng" sz="350" spc="275">
                <a:solidFill>
                  <a:srgbClr val="9C424D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-</a:t>
            </a:r>
            <a:r>
              <a:rPr dirty="0" u="sng" sz="350" spc="90">
                <a:solidFill>
                  <a:srgbClr val="9C424D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1</a:t>
            </a:r>
            <a:r>
              <a:rPr dirty="0" u="sng" sz="350" spc="90">
                <a:solidFill>
                  <a:srgbClr val="B5262A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-</a:t>
            </a:r>
            <a:r>
              <a:rPr dirty="0" u="sng" sz="350" spc="80">
                <a:solidFill>
                  <a:srgbClr val="B5262A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--</a:t>
            </a:r>
            <a:r>
              <a:rPr dirty="0" u="sng" sz="1200" spc="635">
                <a:solidFill>
                  <a:srgbClr val="C60E13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►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123871" y="7957387"/>
            <a:ext cx="890269" cy="191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50" b="1">
                <a:solidFill>
                  <a:srgbClr val="010101"/>
                </a:solidFill>
                <a:latin typeface="Arial"/>
                <a:cs typeface="Arial"/>
              </a:rPr>
              <a:t>Tip</a:t>
            </a:r>
            <a:r>
              <a:rPr dirty="0" sz="1050" spc="-4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000" spc="50" b="1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dirty="0" sz="1000" spc="-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050" spc="-60" b="1">
                <a:solidFill>
                  <a:srgbClr val="010101"/>
                </a:solidFill>
                <a:latin typeface="Arial"/>
                <a:cs typeface="Arial"/>
              </a:rPr>
              <a:t>ETT:</a:t>
            </a:r>
            <a:r>
              <a:rPr dirty="0" sz="1050" spc="-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050" spc="-25" b="1">
                <a:solidFill>
                  <a:srgbClr val="010101"/>
                </a:solidFill>
                <a:latin typeface="Arial"/>
                <a:cs typeface="Arial"/>
              </a:rPr>
              <a:t>T3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082316" y="8021201"/>
            <a:ext cx="104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310">
                <a:solidFill>
                  <a:srgbClr val="7C7E7E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5791464" y="8584714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 h="0">
                <a:moveTo>
                  <a:pt x="0" y="0"/>
                </a:moveTo>
                <a:lnTo>
                  <a:pt x="26841" y="0"/>
                </a:lnTo>
              </a:path>
            </a:pathLst>
          </a:custGeom>
          <a:ln w="6717">
            <a:solidFill>
              <a:srgbClr val="A3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6092413" y="8498127"/>
            <a:ext cx="19748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40">
                <a:solidFill>
                  <a:srgbClr val="9C424D"/>
                </a:solidFill>
                <a:latin typeface="Arial"/>
                <a:cs typeface="Arial"/>
              </a:rPr>
              <a:t>1-</a:t>
            </a:r>
            <a:r>
              <a:rPr dirty="0" sz="550" spc="275">
                <a:solidFill>
                  <a:srgbClr val="9C424D"/>
                </a:solidFill>
                <a:latin typeface="Arial"/>
                <a:cs typeface="Arial"/>
              </a:rPr>
              <a:t>-</a:t>
            </a:r>
            <a:r>
              <a:rPr dirty="0" sz="550" spc="225">
                <a:solidFill>
                  <a:srgbClr val="C60E13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778766" y="8216002"/>
            <a:ext cx="95631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25">
                <a:solidFill>
                  <a:srgbClr val="A38285"/>
                </a:solidFill>
                <a:latin typeface="Arial"/>
                <a:cs typeface="Arial"/>
              </a:rPr>
              <a:t>I</a:t>
            </a:r>
            <a:r>
              <a:rPr dirty="0" u="sng" sz="2100" spc="-125">
                <a:solidFill>
                  <a:srgbClr val="010101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T4</a:t>
            </a:r>
            <a:r>
              <a:rPr dirty="0" u="sng" sz="2100" spc="-125">
                <a:solidFill>
                  <a:srgbClr val="9C424D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j</a:t>
            </a:r>
            <a:r>
              <a:rPr dirty="0" u="sng" sz="1250" spc="245">
                <a:solidFill>
                  <a:srgbClr val="C60E13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50" spc="925">
                <a:solidFill>
                  <a:srgbClr val="C60E13"/>
                </a:solidFill>
                <a:uFill>
                  <a:solidFill>
                    <a:srgbClr val="9C424D"/>
                  </a:solidFill>
                </a:uFill>
                <a:latin typeface="Arial"/>
                <a:cs typeface="Arial"/>
              </a:rPr>
              <a:t>►</a:t>
            </a:r>
            <a:r>
              <a:rPr dirty="0" sz="1250" spc="925">
                <a:solidFill>
                  <a:srgbClr val="010101"/>
                </a:solidFill>
                <a:latin typeface="Arial"/>
                <a:cs typeface="Arial"/>
              </a:rPr>
              <a:t>/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778833" y="8454464"/>
            <a:ext cx="87503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320">
                <a:solidFill>
                  <a:srgbClr val="010101"/>
                </a:solidFill>
                <a:latin typeface="Arial"/>
                <a:cs typeface="Arial"/>
              </a:rPr>
              <a:t>,</a:t>
            </a:r>
            <a:r>
              <a:rPr dirty="0" sz="900" spc="320">
                <a:solidFill>
                  <a:srgbClr val="2B2A2A"/>
                </a:solidFill>
                <a:latin typeface="Arial"/>
                <a:cs typeface="Arial"/>
              </a:rPr>
              <a:t>-</a:t>
            </a:r>
            <a:r>
              <a:rPr dirty="0" sz="900" spc="305">
                <a:solidFill>
                  <a:srgbClr val="2B2A2A"/>
                </a:solidFill>
                <a:latin typeface="Arial"/>
                <a:cs typeface="Arial"/>
              </a:rPr>
              <a:t>....</a:t>
            </a:r>
            <a:r>
              <a:rPr dirty="0" sz="900" spc="305">
                <a:solidFill>
                  <a:srgbClr val="9C6970"/>
                </a:solidFill>
                <a:latin typeface="Arial"/>
                <a:cs typeface="Arial"/>
              </a:rPr>
              <a:t>-</a:t>
            </a:r>
            <a:r>
              <a:rPr dirty="0" sz="900" spc="350">
                <a:solidFill>
                  <a:srgbClr val="9C6970"/>
                </a:solidFill>
                <a:latin typeface="Arial"/>
                <a:cs typeface="Arial"/>
              </a:rPr>
              <a:t>-</a:t>
            </a:r>
            <a:r>
              <a:rPr dirty="0" sz="900" spc="350">
                <a:solidFill>
                  <a:srgbClr val="9C424D"/>
                </a:solidFill>
                <a:latin typeface="Arial"/>
                <a:cs typeface="Arial"/>
              </a:rPr>
              <a:t>--</a:t>
            </a:r>
            <a:r>
              <a:rPr dirty="0" sz="900" spc="300">
                <a:solidFill>
                  <a:srgbClr val="9C424D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5820929" y="8920577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 h="0">
                <a:moveTo>
                  <a:pt x="0" y="0"/>
                </a:moveTo>
                <a:lnTo>
                  <a:pt x="20130" y="0"/>
                </a:lnTo>
              </a:path>
            </a:pathLst>
          </a:custGeom>
          <a:ln w="6717">
            <a:solidFill>
              <a:srgbClr val="9C69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6105127" y="8920577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 h="0">
                <a:moveTo>
                  <a:pt x="0" y="0"/>
                </a:moveTo>
                <a:lnTo>
                  <a:pt x="20130" y="0"/>
                </a:lnTo>
              </a:path>
            </a:pathLst>
          </a:custGeom>
          <a:ln w="6717">
            <a:solidFill>
              <a:srgbClr val="7E5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5639195" y="8706362"/>
            <a:ext cx="506095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50" spc="459">
                <a:solidFill>
                  <a:srgbClr val="9C6970"/>
                </a:solidFill>
                <a:latin typeface="Arial"/>
                <a:cs typeface="Arial"/>
              </a:rPr>
              <a:t>-</a:t>
            </a:r>
            <a:r>
              <a:rPr dirty="0" sz="1250" spc="20">
                <a:solidFill>
                  <a:srgbClr val="9C6970"/>
                </a:solidFill>
                <a:latin typeface="Arial"/>
                <a:cs typeface="Arial"/>
              </a:rPr>
              <a:t> </a:t>
            </a:r>
            <a:r>
              <a:rPr dirty="0" sz="1250" spc="-275">
                <a:solidFill>
                  <a:srgbClr val="9C6970"/>
                </a:solidFill>
                <a:latin typeface="Arial"/>
                <a:cs typeface="Arial"/>
              </a:rPr>
              <a:t>1</a:t>
            </a:r>
            <a:r>
              <a:rPr dirty="0" sz="1250" spc="-125">
                <a:solidFill>
                  <a:srgbClr val="9C6970"/>
                </a:solidFill>
                <a:latin typeface="Arial"/>
                <a:cs typeface="Arial"/>
              </a:rPr>
              <a:t> </a:t>
            </a:r>
            <a:r>
              <a:rPr dirty="0" u="sng" sz="1550" spc="-135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rs</a:t>
            </a:r>
            <a:r>
              <a:rPr dirty="0" u="sng" sz="1550" spc="40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550" spc="-5">
                <a:solidFill>
                  <a:srgbClr val="010101"/>
                </a:solidFill>
                <a:latin typeface="Times New Roman"/>
                <a:cs typeface="Times New Roman"/>
              </a:rPr>
              <a:t> </a:t>
            </a:r>
            <a:r>
              <a:rPr dirty="0" sz="1250" spc="-65">
                <a:solidFill>
                  <a:srgbClr val="7E5052"/>
                </a:solidFill>
                <a:latin typeface="Arial"/>
                <a:cs typeface="Arial"/>
              </a:rPr>
              <a:t>I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449653" y="8750024"/>
            <a:ext cx="800735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95960" algn="l"/>
              </a:tabLst>
            </a:pPr>
            <a:r>
              <a:rPr dirty="0" u="sng" sz="1250" spc="50">
                <a:solidFill>
                  <a:srgbClr val="7E0F1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,.</a:t>
            </a:r>
            <a:r>
              <a:rPr dirty="0" u="sng" sz="1250" spc="50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,</a:t>
            </a:r>
            <a:r>
              <a:rPr dirty="0" sz="1250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250" spc="35">
                <a:solidFill>
                  <a:srgbClr val="010101"/>
                </a:solidFill>
                <a:latin typeface="Arial"/>
                <a:cs typeface="Arial"/>
              </a:rPr>
              <a:t>',</a:t>
            </a:r>
            <a:endParaRPr sz="12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364191" y="8998563"/>
            <a:ext cx="4826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>
                <a:solidFill>
                  <a:srgbClr val="010101"/>
                </a:solidFill>
                <a:latin typeface="Arial"/>
                <a:cs typeface="Arial"/>
              </a:rPr>
              <a:t>'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013720" y="8373857"/>
            <a:ext cx="796290" cy="191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50">
                <a:solidFill>
                  <a:srgbClr val="7C7E7E"/>
                </a:solidFill>
                <a:latin typeface="Arial"/>
                <a:cs typeface="Arial"/>
              </a:rPr>
              <a:t>.</a:t>
            </a:r>
            <a:r>
              <a:rPr dirty="0" sz="1050" spc="405">
                <a:solidFill>
                  <a:srgbClr val="7C7E7E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010101"/>
                </a:solidFill>
                <a:latin typeface="Arial"/>
                <a:cs typeface="Arial"/>
              </a:rPr>
              <a:t>Carina:</a:t>
            </a:r>
            <a:r>
              <a:rPr dirty="0" sz="1050" spc="-8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050" spc="-25" b="1">
                <a:solidFill>
                  <a:srgbClr val="010101"/>
                </a:solidFill>
                <a:latin typeface="Arial"/>
                <a:cs typeface="Arial"/>
              </a:rPr>
              <a:t>T4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571610" y="9445259"/>
            <a:ext cx="435102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35" b="1">
                <a:solidFill>
                  <a:srgbClr val="52595D"/>
                </a:solidFill>
                <a:latin typeface="Arial"/>
                <a:cs typeface="Arial"/>
              </a:rPr>
              <a:t>Figure</a:t>
            </a:r>
            <a:r>
              <a:rPr dirty="0" sz="1300" spc="95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300" spc="65" b="1">
                <a:solidFill>
                  <a:srgbClr val="52595D"/>
                </a:solidFill>
                <a:latin typeface="Arial"/>
                <a:cs typeface="Arial"/>
              </a:rPr>
              <a:t>2</a:t>
            </a:r>
            <a:r>
              <a:rPr dirty="0" sz="1300" spc="65" b="1">
                <a:solidFill>
                  <a:srgbClr val="6E6E6E"/>
                </a:solidFill>
                <a:latin typeface="Arial"/>
                <a:cs typeface="Arial"/>
              </a:rPr>
              <a:t>:</a:t>
            </a:r>
            <a:r>
              <a:rPr dirty="0" sz="1300" spc="45" b="1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Diagram</a:t>
            </a:r>
            <a:r>
              <a:rPr dirty="0" sz="1250" spc="2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250" spc="4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a</a:t>
            </a:r>
            <a:r>
              <a:rPr dirty="0" sz="1250" spc="1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paediatri</a:t>
            </a:r>
            <a:r>
              <a:rPr dirty="0" sz="125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28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po</a:t>
            </a:r>
            <a:r>
              <a:rPr dirty="0" sz="1250">
                <a:solidFill>
                  <a:srgbClr val="6E6E6E"/>
                </a:solidFill>
                <a:latin typeface="Arial"/>
                <a:cs typeface="Arial"/>
              </a:rPr>
              <a:t>s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7C7E7E"/>
                </a:solidFill>
                <a:latin typeface="Arial"/>
                <a:cs typeface="Arial"/>
              </a:rPr>
              <a:t>-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intubation</a:t>
            </a:r>
            <a:r>
              <a:rPr dirty="0" sz="1250" spc="2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chest</a:t>
            </a:r>
            <a:r>
              <a:rPr dirty="0" sz="1250" spc="2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52595D"/>
                </a:solidFill>
                <a:latin typeface="Arial"/>
                <a:cs typeface="Arial"/>
              </a:rPr>
              <a:t>x</a:t>
            </a:r>
            <a:r>
              <a:rPr dirty="0" sz="1250" spc="-25">
                <a:solidFill>
                  <a:srgbClr val="7C7E7E"/>
                </a:solidFill>
                <a:latin typeface="Arial"/>
                <a:cs typeface="Arial"/>
              </a:rPr>
              <a:t>­</a:t>
            </a:r>
            <a:endParaRPr sz="12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595503" y="9650136"/>
            <a:ext cx="90805" cy="1587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50" spc="40">
                <a:solidFill>
                  <a:srgbClr val="52595D"/>
                </a:solidFill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573227" y="9653495"/>
            <a:ext cx="4343400" cy="601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00499"/>
              </a:lnSpc>
              <a:spcBef>
                <a:spcPts val="110"/>
              </a:spcBef>
            </a:pP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ray</a:t>
            </a:r>
            <a:r>
              <a:rPr dirty="0" sz="1250" spc="2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(adapted)</a:t>
            </a:r>
            <a:r>
              <a:rPr dirty="0" sz="1250" spc="2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6E6E6E"/>
                </a:solidFill>
                <a:latin typeface="Arial"/>
                <a:cs typeface="Arial"/>
              </a:rPr>
              <a:t>•</a:t>
            </a:r>
            <a:r>
              <a:rPr dirty="0" sz="850" spc="305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22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52595D"/>
                </a:solidFill>
                <a:latin typeface="Arial"/>
                <a:cs typeface="Arial"/>
              </a:rPr>
              <a:t>in</a:t>
            </a:r>
            <a:r>
              <a:rPr dirty="0" sz="1250" spc="45">
                <a:solidFill>
                  <a:srgbClr val="6E6E6E"/>
                </a:solidFill>
                <a:latin typeface="Arial"/>
                <a:cs typeface="Arial"/>
              </a:rPr>
              <a:t>s</a:t>
            </a:r>
            <a:r>
              <a:rPr dirty="0" sz="1250" spc="45">
                <a:solidFill>
                  <a:srgbClr val="52595D"/>
                </a:solidFill>
                <a:latin typeface="Arial"/>
                <a:cs typeface="Arial"/>
              </a:rPr>
              <a:t>ertion</a:t>
            </a:r>
            <a:r>
              <a:rPr dirty="0" sz="1250" spc="2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depth</a:t>
            </a:r>
            <a:r>
              <a:rPr dirty="0" sz="1250" spc="1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52595D"/>
                </a:solidFill>
                <a:latin typeface="Arial"/>
                <a:cs typeface="Arial"/>
              </a:rPr>
              <a:t>can</a:t>
            </a:r>
            <a:r>
              <a:rPr dirty="0" sz="1250" spc="1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be</a:t>
            </a:r>
            <a:r>
              <a:rPr dirty="0" sz="1250" spc="1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measured</a:t>
            </a:r>
            <a:r>
              <a:rPr dirty="0" sz="1250" spc="3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30">
                <a:solidFill>
                  <a:srgbClr val="52595D"/>
                </a:solidFill>
                <a:latin typeface="Arial"/>
                <a:cs typeface="Arial"/>
              </a:rPr>
              <a:t>by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identifying</a:t>
            </a:r>
            <a:r>
              <a:rPr dirty="0" sz="1250" spc="2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250" spc="4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which</a:t>
            </a:r>
            <a:r>
              <a:rPr dirty="0" sz="1250" spc="2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thora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c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ic</a:t>
            </a:r>
            <a:r>
              <a:rPr dirty="0" sz="1250" spc="3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le</a:t>
            </a:r>
            <a:r>
              <a:rPr dirty="0" sz="1250" spc="10">
                <a:solidFill>
                  <a:srgbClr val="6E6E6E"/>
                </a:solidFill>
                <a:latin typeface="Arial"/>
                <a:cs typeface="Arial"/>
              </a:rPr>
              <a:t>v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el</a:t>
            </a:r>
            <a:r>
              <a:rPr dirty="0" sz="1250" spc="2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3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tip</a:t>
            </a:r>
            <a:r>
              <a:rPr dirty="0" sz="1250" spc="4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250" spc="4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3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52595D"/>
                </a:solidFill>
                <a:latin typeface="Arial"/>
                <a:cs typeface="Arial"/>
              </a:rPr>
              <a:t>tube</a:t>
            </a:r>
            <a:r>
              <a:rPr dirty="0" sz="1250" spc="22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52595D"/>
                </a:solidFill>
                <a:latin typeface="Arial"/>
                <a:cs typeface="Arial"/>
              </a:rPr>
              <a:t>is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projected</a:t>
            </a:r>
            <a:r>
              <a:rPr dirty="0" sz="1250" spc="2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2595D"/>
                </a:solidFill>
                <a:latin typeface="Arial"/>
                <a:cs typeface="Arial"/>
              </a:rPr>
              <a:t>over</a:t>
            </a:r>
            <a:r>
              <a:rPr dirty="0" sz="1250" spc="-10">
                <a:solidFill>
                  <a:srgbClr val="7C7E7E"/>
                </a:solidFill>
                <a:latin typeface="Arial"/>
                <a:cs typeface="Arial"/>
              </a:rPr>
              <a:t>.</a:t>
            </a:r>
            <a:endParaRPr sz="125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653237" y="10590552"/>
            <a:ext cx="4237355" cy="6946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 indent="17780">
              <a:lnSpc>
                <a:spcPct val="104900"/>
              </a:lnSpc>
              <a:spcBef>
                <a:spcPts val="70"/>
              </a:spcBef>
            </a:pPr>
            <a:r>
              <a:rPr dirty="0" sz="1050" b="1">
                <a:solidFill>
                  <a:srgbClr val="52595D"/>
                </a:solidFill>
                <a:latin typeface="Arial"/>
                <a:cs typeface="Arial"/>
              </a:rPr>
              <a:t>Acknowledgements:</a:t>
            </a:r>
            <a:r>
              <a:rPr dirty="0" sz="1050" spc="60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Permission</a:t>
            </a:r>
            <a:r>
              <a:rPr dirty="0" sz="105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050" spc="1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52595D"/>
                </a:solidFill>
                <a:latin typeface="Arial"/>
                <a:cs typeface="Arial"/>
              </a:rPr>
              <a:t>this</a:t>
            </a:r>
            <a:r>
              <a:rPr dirty="0" sz="105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study</a:t>
            </a:r>
            <a:r>
              <a:rPr dirty="0" sz="105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050" spc="1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data</a:t>
            </a:r>
            <a:r>
              <a:rPr dirty="0" sz="105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52595D"/>
                </a:solidFill>
                <a:latin typeface="Arial"/>
                <a:cs typeface="Arial"/>
              </a:rPr>
              <a:t>collection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was</a:t>
            </a:r>
            <a:r>
              <a:rPr dirty="0" sz="1050" spc="204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approved</a:t>
            </a:r>
            <a:r>
              <a:rPr dirty="0" sz="1050" spc="1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55">
                <a:solidFill>
                  <a:srgbClr val="52595D"/>
                </a:solidFill>
                <a:latin typeface="Arial"/>
                <a:cs typeface="Arial"/>
              </a:rPr>
              <a:t>by</a:t>
            </a:r>
            <a:r>
              <a:rPr dirty="0" sz="1050" spc="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050" spc="2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Evelina</a:t>
            </a:r>
            <a:r>
              <a:rPr dirty="0" sz="1050" spc="2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London</a:t>
            </a:r>
            <a:r>
              <a:rPr dirty="0" sz="1050" spc="1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Audit</a:t>
            </a:r>
            <a:r>
              <a:rPr dirty="0" sz="1050" spc="2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050" spc="1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Service</a:t>
            </a:r>
            <a:r>
              <a:rPr dirty="0" sz="1050" spc="1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52595D"/>
                </a:solidFill>
                <a:latin typeface="Arial"/>
                <a:cs typeface="Arial"/>
              </a:rPr>
              <a:t>Evaluation </a:t>
            </a:r>
            <a:r>
              <a:rPr dirty="0" sz="1050" spc="50">
                <a:solidFill>
                  <a:srgbClr val="52595D"/>
                </a:solidFill>
                <a:latin typeface="Arial"/>
                <a:cs typeface="Arial"/>
              </a:rPr>
              <a:t>Team</a:t>
            </a:r>
            <a:r>
              <a:rPr dirty="0" sz="1050" spc="40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(Project</a:t>
            </a:r>
            <a:r>
              <a:rPr dirty="0" sz="1050" spc="4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52595D"/>
                </a:solidFill>
                <a:latin typeface="Arial"/>
                <a:cs typeface="Arial"/>
              </a:rPr>
              <a:t>ID</a:t>
            </a:r>
            <a:r>
              <a:rPr dirty="0" sz="1050" spc="3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12569).</a:t>
            </a:r>
            <a:r>
              <a:rPr dirty="0" sz="1050" spc="4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We</a:t>
            </a:r>
            <a:r>
              <a:rPr dirty="0" sz="1050" spc="3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thank</a:t>
            </a:r>
            <a:r>
              <a:rPr dirty="0" sz="1050" spc="4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Evelina</a:t>
            </a:r>
            <a:r>
              <a:rPr dirty="0" sz="1050" spc="4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London</a:t>
            </a:r>
            <a:r>
              <a:rPr dirty="0" sz="1050" spc="4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52595D"/>
                </a:solidFill>
                <a:latin typeface="Arial"/>
                <a:cs typeface="Arial"/>
              </a:rPr>
              <a:t>Children's </a:t>
            </a:r>
            <a:r>
              <a:rPr dirty="0" sz="1050" spc="50">
                <a:solidFill>
                  <a:srgbClr val="52595D"/>
                </a:solidFill>
                <a:latin typeface="Arial"/>
                <a:cs typeface="Arial"/>
              </a:rPr>
              <a:t>Hospital</a:t>
            </a:r>
            <a:r>
              <a:rPr dirty="0" sz="1050" spc="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050" spc="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20">
                <a:solidFill>
                  <a:srgbClr val="52595D"/>
                </a:solidFill>
                <a:latin typeface="Arial"/>
                <a:cs typeface="Arial"/>
              </a:rPr>
              <a:t>allowing</a:t>
            </a:r>
            <a:r>
              <a:rPr dirty="0" sz="1050" spc="-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70">
                <a:solidFill>
                  <a:srgbClr val="52595D"/>
                </a:solidFill>
                <a:latin typeface="Arial"/>
                <a:cs typeface="Arial"/>
              </a:rPr>
              <a:t>us</a:t>
            </a:r>
            <a:r>
              <a:rPr dirty="0" sz="1050" spc="-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5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0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45">
                <a:solidFill>
                  <a:srgbClr val="52595D"/>
                </a:solidFill>
                <a:latin typeface="Arial"/>
                <a:cs typeface="Arial"/>
              </a:rPr>
              <a:t>conduct</a:t>
            </a:r>
            <a:r>
              <a:rPr dirty="0" sz="1050" spc="-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60">
                <a:solidFill>
                  <a:srgbClr val="52595D"/>
                </a:solidFill>
                <a:latin typeface="Arial"/>
                <a:cs typeface="Arial"/>
              </a:rPr>
              <a:t>this</a:t>
            </a:r>
            <a:r>
              <a:rPr dirty="0" sz="1050" spc="-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52595D"/>
                </a:solidFill>
                <a:latin typeface="Arial"/>
                <a:cs typeface="Arial"/>
              </a:rPr>
              <a:t>project.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403892" y="2419006"/>
            <a:ext cx="5511800" cy="1553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3970">
              <a:lnSpc>
                <a:spcPts val="2110"/>
              </a:lnSpc>
              <a:spcBef>
                <a:spcPts val="95"/>
              </a:spcBef>
            </a:pPr>
            <a:r>
              <a:rPr dirty="0" sz="1800" spc="-85" b="1">
                <a:solidFill>
                  <a:srgbClr val="010101"/>
                </a:solidFill>
                <a:latin typeface="Arial"/>
                <a:cs typeface="Arial"/>
              </a:rPr>
              <a:t>Estimating</a:t>
            </a:r>
            <a:r>
              <a:rPr dirty="0" sz="1800" spc="-3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60" b="1">
                <a:solidFill>
                  <a:srgbClr val="010101"/>
                </a:solidFill>
                <a:latin typeface="Arial"/>
                <a:cs typeface="Arial"/>
              </a:rPr>
              <a:t>ETT</a:t>
            </a:r>
            <a:r>
              <a:rPr dirty="0" sz="1800" spc="-16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length:</a:t>
            </a:r>
            <a:endParaRPr sz="1800">
              <a:latin typeface="Arial"/>
              <a:cs typeface="Arial"/>
            </a:endParaRPr>
          </a:p>
          <a:p>
            <a:pPr algn="just" marL="166370" marR="5080" indent="-154305">
              <a:lnSpc>
                <a:spcPct val="97300"/>
              </a:lnSpc>
              <a:spcBef>
                <a:spcPts val="5"/>
              </a:spcBef>
              <a:buChar char="•"/>
              <a:tabLst>
                <a:tab pos="170815" algn="l"/>
              </a:tabLst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r>
              <a:rPr dirty="0" sz="1700" spc="1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using</a:t>
            </a:r>
            <a:r>
              <a:rPr dirty="0" sz="1700" spc="1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corrected</a:t>
            </a:r>
            <a:r>
              <a:rPr dirty="0" sz="1700" spc="1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gestational</a:t>
            </a:r>
            <a:r>
              <a:rPr dirty="0" sz="1700" spc="2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age</a:t>
            </a:r>
            <a:r>
              <a:rPr dirty="0" sz="1700" spc="1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(CGA)</a:t>
            </a:r>
            <a:r>
              <a:rPr dirty="0" sz="1700" spc="22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 spc="-2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were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derived</a:t>
            </a:r>
            <a:r>
              <a:rPr dirty="0" sz="1700" spc="2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but</a:t>
            </a:r>
            <a:r>
              <a:rPr dirty="0" sz="1700" spc="3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were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inferior</a:t>
            </a:r>
            <a:r>
              <a:rPr dirty="0" sz="1700" spc="27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700" spc="45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weight</a:t>
            </a:r>
            <a:r>
              <a:rPr dirty="0" sz="1700" spc="3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700" spc="2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predicting</a:t>
            </a:r>
            <a:r>
              <a:rPr dirty="0" sz="1700" spc="3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EI</a:t>
            </a:r>
            <a:r>
              <a:rPr dirty="0" u="sng" sz="1700" spc="8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00" spc="-5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</a:t>
            </a:r>
            <a:r>
              <a:rPr dirty="0" sz="1700" spc="-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5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 spc="-1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50" spc="-125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(Oral</a:t>
            </a:r>
            <a:r>
              <a:rPr dirty="0" u="sng" sz="1750" spc="-10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5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El</a:t>
            </a:r>
            <a:r>
              <a:rPr dirty="0" u="sng" sz="1750" spc="8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5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Is:</a:t>
            </a:r>
            <a:r>
              <a:rPr dirty="0" sz="1750" spc="-145" b="1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40" i="1">
                <a:solidFill>
                  <a:srgbClr val="52595D"/>
                </a:solidFill>
                <a:latin typeface="Arial"/>
                <a:cs typeface="Arial"/>
              </a:rPr>
              <a:t>Insertion</a:t>
            </a:r>
            <a:r>
              <a:rPr dirty="0" sz="1700" spc="-3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45" i="1">
                <a:solidFill>
                  <a:srgbClr val="52595D"/>
                </a:solidFill>
                <a:latin typeface="Arial"/>
                <a:cs typeface="Arial"/>
              </a:rPr>
              <a:t>depth</a:t>
            </a:r>
            <a:r>
              <a:rPr dirty="0" sz="1700" spc="-8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 i="1">
                <a:solidFill>
                  <a:srgbClr val="52595D"/>
                </a:solidFill>
                <a:latin typeface="Arial"/>
                <a:cs typeface="Arial"/>
              </a:rPr>
              <a:t>(cm)=</a:t>
            </a:r>
            <a:r>
              <a:rPr dirty="0" sz="1700" spc="-150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85" i="1">
                <a:solidFill>
                  <a:srgbClr val="52595D"/>
                </a:solidFill>
                <a:latin typeface="Arial"/>
                <a:cs typeface="Arial"/>
              </a:rPr>
              <a:t>CGA/3</a:t>
            </a:r>
            <a:r>
              <a:rPr dirty="0" sz="1700" spc="-114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5" i="1">
                <a:solidFill>
                  <a:srgbClr val="52595D"/>
                </a:solidFill>
                <a:latin typeface="Arial"/>
                <a:cs typeface="Arial"/>
              </a:rPr>
              <a:t>+9</a:t>
            </a:r>
            <a:endParaRPr sz="1700">
              <a:latin typeface="Arial"/>
              <a:cs typeface="Arial"/>
            </a:endParaRPr>
          </a:p>
          <a:p>
            <a:pPr algn="just" marL="463550">
              <a:lnSpc>
                <a:spcPts val="1900"/>
              </a:lnSpc>
            </a:pPr>
            <a:r>
              <a:rPr dirty="0" sz="1750" spc="-125" b="1" i="1">
                <a:solidFill>
                  <a:srgbClr val="52595D"/>
                </a:solidFill>
                <a:latin typeface="Arial"/>
                <a:cs typeface="Arial"/>
              </a:rPr>
              <a:t>Nasal</a:t>
            </a:r>
            <a:r>
              <a:rPr dirty="0" sz="1750" spc="-105" b="1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5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El</a:t>
            </a:r>
            <a:r>
              <a:rPr dirty="0" u="sng" sz="1750" spc="85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50" b="1" i="1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Is:</a:t>
            </a:r>
            <a:r>
              <a:rPr dirty="0" sz="1750" spc="-150" b="1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40" i="1">
                <a:solidFill>
                  <a:srgbClr val="52595D"/>
                </a:solidFill>
                <a:latin typeface="Arial"/>
                <a:cs typeface="Arial"/>
              </a:rPr>
              <a:t>Insertion </a:t>
            </a:r>
            <a:r>
              <a:rPr dirty="0" sz="1700" spc="-45" i="1">
                <a:solidFill>
                  <a:srgbClr val="52595D"/>
                </a:solidFill>
                <a:latin typeface="Arial"/>
                <a:cs typeface="Arial"/>
              </a:rPr>
              <a:t>depth</a:t>
            </a:r>
            <a:r>
              <a:rPr dirty="0" sz="1700" spc="-8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 i="1">
                <a:solidFill>
                  <a:srgbClr val="52595D"/>
                </a:solidFill>
                <a:latin typeface="Arial"/>
                <a:cs typeface="Arial"/>
              </a:rPr>
              <a:t>(cm)=</a:t>
            </a:r>
            <a:r>
              <a:rPr dirty="0" sz="1700" spc="-10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45" i="1">
                <a:solidFill>
                  <a:srgbClr val="52595D"/>
                </a:solidFill>
                <a:latin typeface="Arial"/>
                <a:cs typeface="Arial"/>
              </a:rPr>
              <a:t>[CGA</a:t>
            </a:r>
            <a:r>
              <a:rPr dirty="0" sz="1700" spc="-130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55" i="1">
                <a:solidFill>
                  <a:srgbClr val="52595D"/>
                </a:solidFill>
                <a:latin typeface="Arial"/>
                <a:cs typeface="Arial"/>
              </a:rPr>
              <a:t>x</a:t>
            </a:r>
            <a:r>
              <a:rPr dirty="0" sz="1700" spc="-19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52595D"/>
                </a:solidFill>
                <a:latin typeface="Arial"/>
                <a:cs typeface="Arial"/>
              </a:rPr>
              <a:t>3]</a:t>
            </a:r>
            <a:r>
              <a:rPr dirty="0" sz="1700" spc="-200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52595D"/>
                </a:solidFill>
                <a:latin typeface="Arial"/>
                <a:cs typeface="Arial"/>
              </a:rPr>
              <a:t>+</a:t>
            </a:r>
            <a:r>
              <a:rPr dirty="0" sz="1900" spc="-265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5" i="1">
                <a:solidFill>
                  <a:srgbClr val="52595D"/>
                </a:solidFill>
                <a:latin typeface="Arial"/>
                <a:cs typeface="Arial"/>
              </a:rPr>
              <a:t>11)</a:t>
            </a:r>
            <a:endParaRPr sz="1700">
              <a:latin typeface="Arial"/>
              <a:cs typeface="Arial"/>
            </a:endParaRPr>
          </a:p>
          <a:p>
            <a:pPr algn="just" marL="171450" indent="-158750">
              <a:lnSpc>
                <a:spcPts val="2005"/>
              </a:lnSpc>
              <a:buChar char="•"/>
              <a:tabLst>
                <a:tab pos="171450" algn="l"/>
              </a:tabLst>
            </a:pP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Admission</a:t>
            </a:r>
            <a:r>
              <a:rPr dirty="0" sz="170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weight</a:t>
            </a:r>
            <a:r>
              <a:rPr dirty="0" sz="1700" spc="1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was</a:t>
            </a:r>
            <a:r>
              <a:rPr dirty="0" sz="1700" spc="-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700" spc="-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best</a:t>
            </a:r>
            <a:r>
              <a:rPr dirty="0" sz="1700" spc="10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factor</a:t>
            </a:r>
            <a:r>
              <a:rPr dirty="0" sz="1700" spc="1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at</a:t>
            </a:r>
            <a:r>
              <a:rPr dirty="0" sz="1700" spc="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predicting</a:t>
            </a:r>
            <a:r>
              <a:rPr dirty="0" sz="1700" spc="-1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 spc="-38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,</a:t>
            </a:r>
            <a:r>
              <a:rPr dirty="0" u="sng" sz="1700" spc="-64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</a:t>
            </a:r>
            <a:r>
              <a:rPr dirty="0" u="sng" sz="1700" spc="-112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</a:t>
            </a:r>
            <a:r>
              <a:rPr dirty="0" u="sng" sz="1700" spc="-2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....</a:t>
            </a:r>
            <a:r>
              <a:rPr dirty="0" u="sng" sz="1700" spc="-17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</a:t>
            </a:r>
            <a:r>
              <a:rPr dirty="0" u="sng" sz="1700" spc="-2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...</a:t>
            </a:r>
            <a:r>
              <a:rPr dirty="0" u="sng" sz="1700" spc="-32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</a:t>
            </a:r>
            <a:r>
              <a:rPr dirty="0" u="sng" sz="1300" spc="-85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1</a:t>
            </a:r>
            <a:r>
              <a:rPr dirty="0" u="sng" sz="1700" spc="-2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..</a:t>
            </a:r>
            <a:r>
              <a:rPr dirty="0" sz="1700" spc="-210">
                <a:solidFill>
                  <a:srgbClr val="52595D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9562581" y="3943827"/>
            <a:ext cx="107061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9305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length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for</a:t>
            </a:r>
            <a:endParaRPr sz="17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9518409" y="3943827"/>
            <a:ext cx="5450205" cy="53213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50800" marR="60960" indent="1233805">
              <a:lnSpc>
                <a:spcPts val="1960"/>
              </a:lnSpc>
              <a:spcBef>
                <a:spcPts val="225"/>
              </a:spcBef>
              <a:tabLst>
                <a:tab pos="1149985" algn="l"/>
                <a:tab pos="2458720" algn="l"/>
                <a:tab pos="2540000" algn="l"/>
                <a:tab pos="3062605" algn="l"/>
                <a:tab pos="3618865" algn="l"/>
                <a:tab pos="4156075" algn="l"/>
                <a:tab pos="4537075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orotracheal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(R</a:t>
            </a:r>
            <a:r>
              <a:rPr dirty="0" baseline="21164" sz="1575" spc="-15">
                <a:solidFill>
                  <a:srgbClr val="52595D"/>
                </a:solidFill>
                <a:latin typeface="Arial"/>
                <a:cs typeface="Arial"/>
              </a:rPr>
              <a:t>2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=0</a:t>
            </a:r>
            <a:r>
              <a:rPr dirty="0" sz="1700" spc="-10">
                <a:solidFill>
                  <a:srgbClr val="2F485D"/>
                </a:solidFill>
                <a:latin typeface="Arial"/>
                <a:cs typeface="Arial"/>
              </a:rPr>
              <a:t>.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62)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nasotracheal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(R</a:t>
            </a:r>
            <a:r>
              <a:rPr dirty="0" baseline="22222" sz="1500" spc="-15">
                <a:solidFill>
                  <a:srgbClr val="52595D"/>
                </a:solidFill>
                <a:latin typeface="Arial"/>
                <a:cs typeface="Arial"/>
              </a:rPr>
              <a:t>2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=0.60)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u="sng" sz="1700" spc="-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intubations,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with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35">
                <a:solidFill>
                  <a:srgbClr val="52595D"/>
                </a:solidFill>
                <a:latin typeface="Arial"/>
                <a:cs typeface="Arial"/>
              </a:rPr>
              <a:t>weight-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based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9555437" y="4447621"/>
            <a:ext cx="536511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23315" algn="l"/>
                <a:tab pos="1656714" algn="l"/>
                <a:tab pos="2522220" algn="l"/>
                <a:tab pos="3178175" algn="l"/>
                <a:tab pos="3991610" algn="l"/>
                <a:tab pos="5035550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predicting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EI</a:t>
            </a:r>
            <a:r>
              <a:rPr dirty="0" u="sng" sz="1700" spc="95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00" spc="-5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lengths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more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closely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matching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the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9562527" y="4702877"/>
            <a:ext cx="162877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45">
                <a:solidFill>
                  <a:srgbClr val="52595D"/>
                </a:solidFill>
                <a:latin typeface="Arial"/>
                <a:cs typeface="Arial"/>
              </a:rPr>
              <a:t>observed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results.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9442385" y="6671033"/>
            <a:ext cx="1188720" cy="2409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20"/>
              </a:spcBef>
            </a:pPr>
            <a:r>
              <a:rPr dirty="0" sz="1300" b="1">
                <a:solidFill>
                  <a:srgbClr val="52595D"/>
                </a:solidFill>
                <a:latin typeface="Arial"/>
                <a:cs typeface="Arial"/>
              </a:rPr>
              <a:t>Figures</a:t>
            </a:r>
            <a:r>
              <a:rPr dirty="0" sz="1300" spc="100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52595D"/>
                </a:solidFill>
                <a:latin typeface="Arial"/>
                <a:cs typeface="Arial"/>
              </a:rPr>
              <a:t>3</a:t>
            </a:r>
            <a:r>
              <a:rPr dirty="0" sz="1300" spc="75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300" spc="-25" b="1">
                <a:solidFill>
                  <a:srgbClr val="52595D"/>
                </a:solidFill>
                <a:latin typeface="Arial"/>
                <a:cs typeface="Arial"/>
              </a:rPr>
              <a:t>and</a:t>
            </a:r>
            <a:endParaRPr sz="13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85"/>
              </a:spcBef>
            </a:pPr>
            <a:r>
              <a:rPr dirty="0" sz="1400" b="1">
                <a:solidFill>
                  <a:srgbClr val="52595D"/>
                </a:solidFill>
                <a:latin typeface="Times New Roman"/>
                <a:cs typeface="Times New Roman"/>
              </a:rPr>
              <a:t>4:</a:t>
            </a:r>
            <a:r>
              <a:rPr dirty="0" sz="1400" spc="100" b="1">
                <a:solidFill>
                  <a:srgbClr val="52595D"/>
                </a:solidFill>
                <a:latin typeface="Times New Roman"/>
                <a:cs typeface="Times New Roman"/>
              </a:rPr>
              <a:t> </a:t>
            </a:r>
            <a:r>
              <a:rPr dirty="0" sz="1250" spc="85">
                <a:solidFill>
                  <a:srgbClr val="52595D"/>
                </a:solidFill>
                <a:latin typeface="Arial"/>
                <a:cs typeface="Arial"/>
              </a:rPr>
              <a:t>Admission</a:t>
            </a:r>
            <a:endParaRPr sz="1250">
              <a:latin typeface="Arial"/>
              <a:cs typeface="Arial"/>
            </a:endParaRPr>
          </a:p>
          <a:p>
            <a:pPr marL="12700" marR="6350" indent="5080">
              <a:lnSpc>
                <a:spcPct val="111700"/>
              </a:lnSpc>
              <a:spcBef>
                <a:spcPts val="95"/>
              </a:spcBef>
            </a:pPr>
            <a:r>
              <a:rPr dirty="0" sz="1250" spc="85">
                <a:solidFill>
                  <a:srgbClr val="52595D"/>
                </a:solidFill>
                <a:latin typeface="Arial"/>
                <a:cs typeface="Arial"/>
              </a:rPr>
              <a:t>weight</a:t>
            </a:r>
            <a:r>
              <a:rPr dirty="0" sz="1250" spc="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90">
                <a:solidFill>
                  <a:srgbClr val="52595D"/>
                </a:solidFill>
                <a:latin typeface="Arial"/>
                <a:cs typeface="Arial"/>
              </a:rPr>
              <a:t>plotted </a:t>
            </a:r>
            <a:r>
              <a:rPr dirty="0" sz="1250" spc="65">
                <a:solidFill>
                  <a:srgbClr val="52595D"/>
                </a:solidFill>
                <a:latin typeface="Arial"/>
                <a:cs typeface="Arial"/>
              </a:rPr>
              <a:t>against </a:t>
            </a:r>
            <a:r>
              <a:rPr dirty="0" sz="1250" spc="95">
                <a:solidFill>
                  <a:srgbClr val="52595D"/>
                </a:solidFill>
                <a:latin typeface="Arial"/>
                <a:cs typeface="Arial"/>
              </a:rPr>
              <a:t>documented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52595D"/>
                </a:solidFill>
                <a:latin typeface="Arial"/>
                <a:cs typeface="Arial"/>
              </a:rPr>
              <a:t>length.</a:t>
            </a:r>
            <a:endParaRPr sz="1250">
              <a:latin typeface="Arial"/>
              <a:cs typeface="Arial"/>
            </a:endParaRPr>
          </a:p>
          <a:p>
            <a:pPr marL="15240" marR="5080" indent="-2540">
              <a:lnSpc>
                <a:spcPct val="116399"/>
              </a:lnSpc>
              <a:spcBef>
                <a:spcPts val="50"/>
              </a:spcBef>
            </a:pPr>
            <a:r>
              <a:rPr dirty="0" sz="1250" spc="60">
                <a:solidFill>
                  <a:srgbClr val="52595D"/>
                </a:solidFill>
                <a:latin typeface="Arial"/>
                <a:cs typeface="Arial"/>
              </a:rPr>
              <a:t>Regression </a:t>
            </a:r>
            <a:r>
              <a:rPr dirty="0" sz="1250" spc="75">
                <a:solidFill>
                  <a:srgbClr val="52595D"/>
                </a:solidFill>
                <a:latin typeface="Arial"/>
                <a:cs typeface="Arial"/>
              </a:rPr>
              <a:t>line</a:t>
            </a:r>
            <a:r>
              <a:rPr dirty="0" sz="1250" spc="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8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endParaRPr sz="1250">
              <a:latin typeface="Arial"/>
              <a:cs typeface="Arial"/>
            </a:endParaRPr>
          </a:p>
          <a:p>
            <a:pPr marL="17145" marR="5080" indent="635">
              <a:lnSpc>
                <a:spcPts val="1480"/>
              </a:lnSpc>
              <a:spcBef>
                <a:spcPts val="365"/>
              </a:spcBef>
            </a:pPr>
            <a:r>
              <a:rPr dirty="0" sz="1250" spc="80">
                <a:solidFill>
                  <a:srgbClr val="52595D"/>
                </a:solidFill>
                <a:latin typeface="Arial"/>
                <a:cs typeface="Arial"/>
              </a:rPr>
              <a:t>were</a:t>
            </a:r>
            <a:r>
              <a:rPr dirty="0" sz="1250" spc="-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100">
                <a:solidFill>
                  <a:srgbClr val="52595D"/>
                </a:solidFill>
                <a:latin typeface="Arial"/>
                <a:cs typeface="Arial"/>
              </a:rPr>
              <a:t>modified </a:t>
            </a:r>
            <a:r>
              <a:rPr dirty="0" sz="1250" spc="95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250" spc="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80">
                <a:solidFill>
                  <a:srgbClr val="52595D"/>
                </a:solidFill>
                <a:latin typeface="Arial"/>
                <a:cs typeface="Arial"/>
              </a:rPr>
              <a:t>ease</a:t>
            </a:r>
            <a:r>
              <a:rPr dirty="0" sz="1250" spc="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35">
                <a:solidFill>
                  <a:srgbClr val="52595D"/>
                </a:solidFill>
                <a:latin typeface="Arial"/>
                <a:cs typeface="Arial"/>
              </a:rPr>
              <a:t>of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250" spc="80">
                <a:solidFill>
                  <a:srgbClr val="52595D"/>
                </a:solidFill>
                <a:latin typeface="Arial"/>
                <a:cs typeface="Arial"/>
              </a:rPr>
              <a:t>clinical</a:t>
            </a:r>
            <a:r>
              <a:rPr dirty="0" sz="1250" spc="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52595D"/>
                </a:solidFill>
                <a:latin typeface="Arial"/>
                <a:cs typeface="Arial"/>
              </a:rPr>
              <a:t>use.</a:t>
            </a:r>
            <a:endParaRPr sz="125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0919587" y="5492154"/>
            <a:ext cx="118745" cy="1346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00" spc="-25" i="1">
                <a:solidFill>
                  <a:srgbClr val="909090"/>
                </a:solidFill>
                <a:latin typeface="Times New Roman"/>
                <a:cs typeface="Times New Roman"/>
              </a:rPr>
              <a:t>14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1025611" y="5052448"/>
            <a:ext cx="2927350" cy="72072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24790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52595D"/>
                </a:solidFill>
                <a:latin typeface="Courier New"/>
                <a:cs typeface="Courier New"/>
              </a:rPr>
              <a:t>y=8+0.47x</a:t>
            </a:r>
            <a:endParaRPr sz="1000">
              <a:latin typeface="Courier New"/>
              <a:cs typeface="Courier New"/>
            </a:endParaRPr>
          </a:p>
          <a:p>
            <a:pPr marL="64135">
              <a:lnSpc>
                <a:spcPts val="1700"/>
              </a:lnSpc>
              <a:spcBef>
                <a:spcPts val="420"/>
              </a:spcBef>
            </a:pPr>
            <a:r>
              <a:rPr dirty="0" sz="1550" spc="-65" b="1">
                <a:solidFill>
                  <a:srgbClr val="010101"/>
                </a:solidFill>
                <a:latin typeface="Arial"/>
                <a:cs typeface="Arial"/>
              </a:rPr>
              <a:t>Oral</a:t>
            </a:r>
            <a:r>
              <a:rPr dirty="0" sz="1550" spc="-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550" spc="-20" b="1">
                <a:solidFill>
                  <a:srgbClr val="010101"/>
                </a:solidFill>
                <a:latin typeface="Arial"/>
                <a:cs typeface="Arial"/>
              </a:rPr>
              <a:t>ETTs: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880"/>
              </a:lnSpc>
            </a:pPr>
            <a:r>
              <a:rPr dirty="0" sz="1450" i="1">
                <a:solidFill>
                  <a:srgbClr val="52595D"/>
                </a:solidFill>
                <a:latin typeface="Arial"/>
                <a:cs typeface="Arial"/>
              </a:rPr>
              <a:t>·</a:t>
            </a:r>
            <a:r>
              <a:rPr dirty="0" sz="1450" i="1">
                <a:solidFill>
                  <a:srgbClr val="010101"/>
                </a:solidFill>
                <a:latin typeface="Arial"/>
                <a:cs typeface="Arial"/>
              </a:rPr>
              <a:t>/nsertion</a:t>
            </a:r>
            <a:r>
              <a:rPr dirty="0" sz="1450" spc="114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010101"/>
                </a:solidFill>
                <a:latin typeface="Arial"/>
                <a:cs typeface="Arial"/>
              </a:rPr>
              <a:t>depth</a:t>
            </a:r>
            <a:r>
              <a:rPr dirty="0" sz="1450" spc="12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spc="130" i="1">
                <a:solidFill>
                  <a:srgbClr val="010101"/>
                </a:solidFill>
                <a:latin typeface="Arial"/>
                <a:cs typeface="Arial"/>
              </a:rPr>
              <a:t>(cm)=</a:t>
            </a:r>
            <a:r>
              <a:rPr dirty="0" sz="1450" spc="9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010101"/>
                </a:solidFill>
                <a:latin typeface="Arial"/>
                <a:cs typeface="Arial"/>
              </a:rPr>
              <a:t>Weight/2</a:t>
            </a:r>
            <a:r>
              <a:rPr dirty="0" sz="1450" spc="24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700" spc="-50" i="1">
                <a:solidFill>
                  <a:srgbClr val="010101"/>
                </a:solidFill>
                <a:latin typeface="Arial"/>
                <a:cs typeface="Arial"/>
              </a:rPr>
              <a:t>+</a:t>
            </a:r>
            <a:endParaRPr sz="17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0966021" y="7705490"/>
            <a:ext cx="26289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8600" algn="l"/>
              </a:tabLst>
            </a:pPr>
            <a:r>
              <a:rPr dirty="0" sz="800" spc="-25">
                <a:solidFill>
                  <a:srgbClr val="909090"/>
                </a:solidFill>
                <a:latin typeface="Times New Roman"/>
                <a:cs typeface="Times New Roman"/>
              </a:rPr>
              <a:t>8-</a:t>
            </a:r>
            <a:r>
              <a:rPr dirty="0" sz="800">
                <a:solidFill>
                  <a:srgbClr val="909090"/>
                </a:solidFill>
                <a:latin typeface="Times New Roman"/>
                <a:cs typeface="Times New Roman"/>
              </a:rPr>
              <a:t>	</a:t>
            </a:r>
            <a:r>
              <a:rPr dirty="0" sz="800" spc="-5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1366006" y="9791199"/>
            <a:ext cx="80645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50" spc="-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1571678" y="6697902"/>
            <a:ext cx="99695" cy="2755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600" spc="2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0780695" y="9317824"/>
            <a:ext cx="1287780" cy="36893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559435" algn="l"/>
              </a:tabLst>
            </a:pPr>
            <a:r>
              <a:rPr dirty="0" sz="600">
                <a:solidFill>
                  <a:srgbClr val="52595D"/>
                </a:solidFill>
                <a:latin typeface="Times New Roman"/>
                <a:cs typeface="Times New Roman"/>
              </a:rPr>
              <a:t>V</a:t>
            </a:r>
            <a:r>
              <a:rPr dirty="0" sz="600" spc="275">
                <a:solidFill>
                  <a:srgbClr val="52595D"/>
                </a:solidFill>
                <a:latin typeface="Times New Roman"/>
                <a:cs typeface="Times New Roman"/>
              </a:rPr>
              <a:t>  </a:t>
            </a:r>
            <a:r>
              <a:rPr dirty="0" sz="700">
                <a:solidFill>
                  <a:srgbClr val="909090"/>
                </a:solidFill>
                <a:latin typeface="Times New Roman"/>
                <a:cs typeface="Times New Roman"/>
              </a:rPr>
              <a:t>15</a:t>
            </a:r>
            <a:r>
              <a:rPr dirty="0" sz="700">
                <a:solidFill>
                  <a:srgbClr val="C6C6C6"/>
                </a:solidFill>
                <a:latin typeface="Times New Roman"/>
                <a:cs typeface="Times New Roman"/>
              </a:rPr>
              <a:t>.</a:t>
            </a:r>
            <a:r>
              <a:rPr dirty="0" sz="700">
                <a:solidFill>
                  <a:srgbClr val="909090"/>
                </a:solidFill>
                <a:latin typeface="Times New Roman"/>
                <a:cs typeface="Times New Roman"/>
              </a:rPr>
              <a:t>0</a:t>
            </a:r>
            <a:r>
              <a:rPr dirty="0" sz="700" spc="-70">
                <a:solidFill>
                  <a:srgbClr val="909090"/>
                </a:solidFill>
                <a:latin typeface="Times New Roman"/>
                <a:cs typeface="Times New Roman"/>
              </a:rPr>
              <a:t> </a:t>
            </a:r>
            <a:r>
              <a:rPr dirty="0" sz="700" spc="-50">
                <a:solidFill>
                  <a:srgbClr val="52595D"/>
                </a:solidFill>
                <a:latin typeface="Times New Roman"/>
                <a:cs typeface="Times New Roman"/>
              </a:rPr>
              <a:t>·</a:t>
            </a:r>
            <a:r>
              <a:rPr dirty="0" sz="700">
                <a:solidFill>
                  <a:srgbClr val="52595D"/>
                </a:solidFill>
                <a:latin typeface="Times New Roman"/>
                <a:cs typeface="Times New Roman"/>
              </a:rPr>
              <a:t>	</a:t>
            </a:r>
            <a:r>
              <a:rPr dirty="0" sz="850" i="1">
                <a:solidFill>
                  <a:srgbClr val="52595D"/>
                </a:solidFill>
                <a:latin typeface="Arial"/>
                <a:cs typeface="Arial"/>
              </a:rPr>
              <a:t>y</a:t>
            </a:r>
            <a:r>
              <a:rPr dirty="0" sz="850" spc="-20" i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6E6E6E"/>
                </a:solidFill>
                <a:latin typeface="Arial"/>
                <a:cs typeface="Arial"/>
              </a:rPr>
              <a:t>=</a:t>
            </a:r>
            <a:r>
              <a:rPr dirty="0" sz="1000" spc="-85">
                <a:solidFill>
                  <a:srgbClr val="52595D"/>
                </a:solidFill>
                <a:latin typeface="Courier New"/>
                <a:cs typeface="Courier New"/>
              </a:rPr>
              <a:t>9</a:t>
            </a:r>
            <a:r>
              <a:rPr dirty="0" sz="1000" spc="-85">
                <a:solidFill>
                  <a:srgbClr val="6E6E6E"/>
                </a:solidFill>
                <a:latin typeface="Courier New"/>
                <a:cs typeface="Courier New"/>
              </a:rPr>
              <a:t>.</a:t>
            </a:r>
            <a:r>
              <a:rPr dirty="0" sz="1000" spc="-85">
                <a:solidFill>
                  <a:srgbClr val="52595D"/>
                </a:solidFill>
                <a:latin typeface="Courier New"/>
                <a:cs typeface="Courier New"/>
              </a:rPr>
              <a:t>6</a:t>
            </a:r>
            <a:r>
              <a:rPr dirty="0" sz="850" spc="-85">
                <a:solidFill>
                  <a:srgbClr val="6E6E6E"/>
                </a:solidFill>
                <a:latin typeface="Arial"/>
                <a:cs typeface="Arial"/>
              </a:rPr>
              <a:t>+ </a:t>
            </a:r>
            <a:r>
              <a:rPr dirty="0" sz="1000" spc="-70">
                <a:solidFill>
                  <a:srgbClr val="52595D"/>
                </a:solidFill>
                <a:latin typeface="Courier New"/>
                <a:cs typeface="Courier New"/>
              </a:rPr>
              <a:t>0</a:t>
            </a:r>
            <a:r>
              <a:rPr dirty="0" sz="1000" spc="-70">
                <a:solidFill>
                  <a:srgbClr val="7C7E7E"/>
                </a:solidFill>
                <a:latin typeface="Courier New"/>
                <a:cs typeface="Courier New"/>
              </a:rPr>
              <a:t>.</a:t>
            </a:r>
            <a:r>
              <a:rPr dirty="0" sz="1000" spc="-70">
                <a:solidFill>
                  <a:srgbClr val="52595D"/>
                </a:solidFill>
                <a:latin typeface="Courier New"/>
                <a:cs typeface="Courier New"/>
              </a:rPr>
              <a:t>5</a:t>
            </a:r>
            <a:r>
              <a:rPr dirty="0" sz="1000" spc="-70">
                <a:solidFill>
                  <a:srgbClr val="444444"/>
                </a:solidFill>
                <a:latin typeface="Courier New"/>
                <a:cs typeface="Courier New"/>
              </a:rPr>
              <a:t>1</a:t>
            </a:r>
            <a:r>
              <a:rPr dirty="0" sz="600" spc="-70" i="1">
                <a:solidFill>
                  <a:srgbClr val="52595D"/>
                </a:solidFill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  <a:p>
            <a:pPr marL="60960">
              <a:lnSpc>
                <a:spcPts val="400"/>
              </a:lnSpc>
              <a:spcBef>
                <a:spcPts val="135"/>
              </a:spcBef>
            </a:pPr>
            <a:r>
              <a:rPr dirty="0" sz="350" spc="-25">
                <a:solidFill>
                  <a:srgbClr val="52595D"/>
                </a:solidFill>
                <a:latin typeface="Arial"/>
                <a:cs typeface="Arial"/>
              </a:rPr>
              <a:t>Q)</a:t>
            </a:r>
            <a:endParaRPr sz="350">
              <a:latin typeface="Arial"/>
              <a:cs typeface="Arial"/>
            </a:endParaRPr>
          </a:p>
          <a:p>
            <a:pPr marL="59690">
              <a:lnSpc>
                <a:spcPts val="640"/>
              </a:lnSpc>
            </a:pPr>
            <a:r>
              <a:rPr dirty="0" sz="550" spc="-25">
                <a:solidFill>
                  <a:srgbClr val="52595D"/>
                </a:solidFill>
                <a:latin typeface="Arial"/>
                <a:cs typeface="Arial"/>
              </a:rPr>
              <a:t>0.</a:t>
            </a:r>
            <a:endParaRPr sz="55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0940643" y="9938978"/>
            <a:ext cx="252729" cy="142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-10">
                <a:solidFill>
                  <a:srgbClr val="909090"/>
                </a:solidFill>
                <a:latin typeface="Times New Roman"/>
                <a:cs typeface="Times New Roman"/>
              </a:rPr>
              <a:t>12,5-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11540261" y="10016227"/>
            <a:ext cx="9144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6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1327853" y="9868447"/>
            <a:ext cx="1967230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3888" sz="3000" spc="-419">
                <a:solidFill>
                  <a:srgbClr val="5269CD"/>
                </a:solidFill>
                <a:latin typeface="Arial"/>
                <a:cs typeface="Arial"/>
              </a:rPr>
              <a:t>-</a:t>
            </a:r>
            <a:r>
              <a:rPr dirty="0" baseline="-13888" sz="3000" spc="-525">
                <a:solidFill>
                  <a:srgbClr val="5269CD"/>
                </a:solidFill>
                <a:latin typeface="Arial"/>
                <a:cs typeface="Arial"/>
              </a:rPr>
              <a:t>-</a:t>
            </a:r>
            <a:r>
              <a:rPr dirty="0" u="heavy" baseline="-13888" sz="3000" spc="-22">
                <a:solidFill>
                  <a:srgbClr val="5269CD"/>
                </a:solidFill>
                <a:uFill>
                  <a:solidFill>
                    <a:srgbClr val="786AA4"/>
                  </a:solidFill>
                </a:uFill>
                <a:latin typeface="Arial"/>
                <a:cs typeface="Arial"/>
              </a:rPr>
              <a:t>  </a:t>
            </a:r>
            <a:r>
              <a:rPr dirty="0" sz="2700" spc="-509">
                <a:solidFill>
                  <a:srgbClr val="796BA5"/>
                </a:solidFill>
                <a:latin typeface="Times New Roman"/>
                <a:cs typeface="Times New Roman"/>
              </a:rPr>
              <a:t>;</a:t>
            </a:r>
            <a:r>
              <a:rPr dirty="0" sz="2700" spc="-509">
                <a:solidFill>
                  <a:srgbClr val="9C6D99"/>
                </a:solidFill>
                <a:latin typeface="Times New Roman"/>
                <a:cs typeface="Times New Roman"/>
              </a:rPr>
              <a:t>;</a:t>
            </a:r>
            <a:r>
              <a:rPr dirty="0" sz="2700" spc="-509">
                <a:solidFill>
                  <a:srgbClr val="DD7979"/>
                </a:solidFill>
                <a:latin typeface="Times New Roman"/>
                <a:cs typeface="Times New Roman"/>
              </a:rPr>
              <a:t>·_-</a:t>
            </a:r>
            <a:r>
              <a:rPr dirty="0" sz="2700" spc="-585">
                <a:solidFill>
                  <a:srgbClr val="BC728C"/>
                </a:solidFill>
                <a:latin typeface="Times New Roman"/>
                <a:cs typeface="Times New Roman"/>
              </a:rPr>
              <a:t>=:</a:t>
            </a:r>
            <a:r>
              <a:rPr dirty="0" sz="2700" spc="-610">
                <a:solidFill>
                  <a:srgbClr val="BC728C"/>
                </a:solidFill>
                <a:latin typeface="Times New Roman"/>
                <a:cs typeface="Times New Roman"/>
              </a:rPr>
              <a:t>.</a:t>
            </a:r>
            <a:r>
              <a:rPr dirty="0" sz="2700" spc="-122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700" spc="-675">
                <a:solidFill>
                  <a:srgbClr val="BC728C"/>
                </a:solidFill>
                <a:latin typeface="Times New Roman"/>
                <a:cs typeface="Times New Roman"/>
              </a:rPr>
              <a:t>?</a:t>
            </a:r>
            <a:r>
              <a:rPr dirty="0" sz="2700" spc="-117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700" spc="-585">
                <a:solidFill>
                  <a:srgbClr val="DD7979"/>
                </a:solidFill>
                <a:latin typeface="Times New Roman"/>
                <a:cs typeface="Times New Roman"/>
              </a:rPr>
              <a:t>_</a:t>
            </a:r>
            <a:r>
              <a:rPr dirty="0" sz="2700" spc="29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baseline="-7309" sz="5700" spc="-1882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270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700" spc="6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baseline="-9107" sz="4575" spc="-55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700" spc="-37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2700" spc="-10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baseline="-8547" sz="4875" spc="-37">
                <a:solidFill>
                  <a:srgbClr val="DD7979"/>
                </a:solidFill>
                <a:latin typeface="Arial"/>
                <a:cs typeface="Arial"/>
              </a:rPr>
              <a:t>.</a:t>
            </a:r>
            <a:r>
              <a:rPr dirty="0" sz="2700" spc="-2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baseline="-8417" sz="4950" spc="-37">
                <a:solidFill>
                  <a:srgbClr val="DD7979"/>
                </a:solidFill>
                <a:latin typeface="Arial"/>
                <a:cs typeface="Arial"/>
              </a:rPr>
              <a:t>..</a:t>
            </a:r>
            <a:r>
              <a:rPr dirty="0" baseline="-7309" sz="5700" spc="-37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endParaRPr baseline="-7309" sz="5700">
              <a:latin typeface="Times New Roman"/>
              <a:cs typeface="Times New Roman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1566577" y="10345372"/>
            <a:ext cx="79121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29590" algn="l"/>
                <a:tab pos="737870" algn="l"/>
              </a:tabLst>
            </a:pPr>
            <a:r>
              <a:rPr dirty="0" sz="1350" spc="-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135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1300" spc="-5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r>
              <a:rPr dirty="0" sz="1300">
                <a:solidFill>
                  <a:srgbClr val="DD7979"/>
                </a:solidFill>
                <a:latin typeface="Arial"/>
                <a:cs typeface="Arial"/>
              </a:rPr>
              <a:t>	</a:t>
            </a:r>
            <a:r>
              <a:rPr dirty="0" sz="1300" spc="-95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0934713" y="10499869"/>
            <a:ext cx="5067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935" algn="l"/>
              </a:tabLst>
            </a:pPr>
            <a:r>
              <a:rPr dirty="0" sz="700" spc="-10">
                <a:solidFill>
                  <a:srgbClr val="909090"/>
                </a:solidFill>
                <a:latin typeface="Times New Roman"/>
                <a:cs typeface="Times New Roman"/>
              </a:rPr>
              <a:t>10</a:t>
            </a:r>
            <a:r>
              <a:rPr dirty="0" sz="700" spc="-10">
                <a:solidFill>
                  <a:srgbClr val="C6C6C6"/>
                </a:solidFill>
                <a:latin typeface="Times New Roman"/>
                <a:cs typeface="Times New Roman"/>
              </a:rPr>
              <a:t>.</a:t>
            </a:r>
            <a:r>
              <a:rPr dirty="0" sz="700" spc="-10">
                <a:solidFill>
                  <a:srgbClr val="909090"/>
                </a:solidFill>
                <a:latin typeface="Times New Roman"/>
                <a:cs typeface="Times New Roman"/>
              </a:rPr>
              <a:t>0</a:t>
            </a:r>
            <a:r>
              <a:rPr dirty="0" sz="700" spc="-10">
                <a:solidFill>
                  <a:srgbClr val="7C7E7E"/>
                </a:solidFill>
                <a:latin typeface="Times New Roman"/>
                <a:cs typeface="Times New Roman"/>
              </a:rPr>
              <a:t>-</a:t>
            </a:r>
            <a:r>
              <a:rPr dirty="0" sz="700">
                <a:solidFill>
                  <a:srgbClr val="7C7E7E"/>
                </a:solidFill>
                <a:latin typeface="Times New Roman"/>
                <a:cs typeface="Times New Roman"/>
              </a:rPr>
              <a:t>	</a:t>
            </a:r>
            <a:r>
              <a:rPr dirty="0" sz="900" spc="-25" i="1">
                <a:solidFill>
                  <a:srgbClr val="7E5052"/>
                </a:solidFill>
                <a:latin typeface="Times New Roman"/>
                <a:cs typeface="Times New Roman"/>
              </a:rPr>
              <a:t>"R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1879987" y="10499869"/>
            <a:ext cx="1334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420" algn="l"/>
                <a:tab pos="1278890" algn="l"/>
              </a:tabLst>
            </a:pPr>
            <a:r>
              <a:rPr dirty="0" sz="900" spc="-5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	•</a:t>
            </a:r>
            <a:r>
              <a:rPr dirty="0" sz="900" spc="280">
                <a:solidFill>
                  <a:srgbClr val="DD7979"/>
                </a:solidFill>
                <a:latin typeface="Times New Roman"/>
                <a:cs typeface="Times New Roman"/>
              </a:rPr>
              <a:t>  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900" spc="2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900" spc="280">
                <a:solidFill>
                  <a:srgbClr val="DD7979"/>
                </a:solidFill>
                <a:latin typeface="Times New Roman"/>
                <a:cs typeface="Times New Roman"/>
              </a:rPr>
              <a:t>  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900" spc="300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900" spc="-2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900" spc="-6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9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900" spc="-6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1741785" y="10570400"/>
            <a:ext cx="84455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50" spc="2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1539739" y="10671159"/>
            <a:ext cx="88900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2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1465923" y="10778635"/>
            <a:ext cx="88900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2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1791918" y="10973435"/>
            <a:ext cx="62865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solidFill>
                  <a:srgbClr val="7C7E7E"/>
                </a:solidFill>
                <a:latin typeface="Arial"/>
                <a:cs typeface="Arial"/>
              </a:rPr>
              <a:t>•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1780345" y="11050684"/>
            <a:ext cx="74930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25">
                <a:solidFill>
                  <a:srgbClr val="A5A5A5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3083111" y="5982515"/>
            <a:ext cx="86995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1910730" y="5831376"/>
            <a:ext cx="1436370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22605" algn="l"/>
              </a:tabLst>
            </a:pPr>
            <a:r>
              <a:rPr dirty="0" sz="330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3300" spc="-38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3300" spc="-5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33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3050" spc="8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3300" spc="8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3300" spc="-190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3300" spc="-62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baseline="51440" sz="2025" spc="1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3300" spc="1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baseline="51440" sz="2025" spc="37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baseline="51440" sz="2025" spc="40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3800" spc="-14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3300" spc="-5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1517206" y="6032893"/>
            <a:ext cx="1482725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98450" algn="l"/>
                <a:tab pos="925194" algn="l"/>
                <a:tab pos="1165225" algn="l"/>
              </a:tabLst>
            </a:pPr>
            <a:r>
              <a:rPr dirty="0" baseline="-29143" sz="4575" spc="-7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baseline="-29143" sz="4575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baseline="-25039" sz="5325" spc="-1589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250">
                <a:solidFill>
                  <a:srgbClr val="DD7979"/>
                </a:solidFill>
                <a:latin typeface="Arial"/>
                <a:cs typeface="Arial"/>
              </a:rPr>
              <a:t>.</a:t>
            </a:r>
            <a:r>
              <a:rPr dirty="0" sz="3250" spc="-135">
                <a:solidFill>
                  <a:srgbClr val="DD7979"/>
                </a:solidFill>
                <a:latin typeface="Arial"/>
                <a:cs typeface="Arial"/>
              </a:rPr>
              <a:t> </a:t>
            </a:r>
            <a:r>
              <a:rPr dirty="0" sz="2800" spc="-5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8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2800" spc="-5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8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3800" spc="5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3800" spc="-445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11988523" y="9885240"/>
            <a:ext cx="487680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1295" algn="l"/>
                <a:tab pos="403860" algn="l"/>
              </a:tabLst>
            </a:pPr>
            <a:r>
              <a:rPr dirty="0" sz="500" spc="-25">
                <a:solidFill>
                  <a:srgbClr val="DD7979"/>
                </a:solidFill>
                <a:latin typeface="Times New Roman"/>
                <a:cs typeface="Times New Roman"/>
              </a:rPr>
              <a:t>••</a:t>
            </a:r>
            <a:r>
              <a:rPr dirty="0" sz="5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500" spc="-5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5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500" spc="-75">
                <a:solidFill>
                  <a:srgbClr val="DD7979"/>
                </a:solidFill>
                <a:latin typeface="Times New Roman"/>
                <a:cs typeface="Times New Roman"/>
              </a:rPr>
              <a:t>Edd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3318489" y="6724771"/>
            <a:ext cx="6604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4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12858856" y="7823042"/>
            <a:ext cx="62865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solidFill>
                  <a:srgbClr val="7C7E7E"/>
                </a:solidFill>
                <a:latin typeface="Arial"/>
                <a:cs typeface="Arial"/>
              </a:rPr>
              <a:t>•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12622968" y="7900291"/>
            <a:ext cx="887730" cy="25590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36854">
              <a:lnSpc>
                <a:spcPts val="765"/>
              </a:lnSpc>
              <a:spcBef>
                <a:spcPts val="135"/>
              </a:spcBef>
            </a:pPr>
            <a:r>
              <a:rPr dirty="0" sz="650" spc="25">
                <a:solidFill>
                  <a:srgbClr val="A5A5A5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1005"/>
              </a:lnSpc>
            </a:pP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Admiss</a:t>
            </a:r>
            <a:r>
              <a:rPr dirty="0" sz="850" spc="-10">
                <a:solidFill>
                  <a:srgbClr val="2B2A2A"/>
                </a:solidFill>
                <a:latin typeface="Arial"/>
                <a:cs typeface="Arial"/>
              </a:rPr>
              <a:t>i</a:t>
            </a: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o</a:t>
            </a:r>
            <a:r>
              <a:rPr dirty="0" sz="850" spc="-10">
                <a:solidFill>
                  <a:srgbClr val="444444"/>
                </a:solidFill>
                <a:latin typeface="Arial"/>
                <a:cs typeface="Arial"/>
              </a:rPr>
              <a:t>n</a:t>
            </a:r>
            <a:r>
              <a:rPr dirty="0" sz="850" spc="-10">
                <a:solidFill>
                  <a:srgbClr val="7C7E7E"/>
                </a:solidFill>
                <a:latin typeface="Arial"/>
                <a:cs typeface="Arial"/>
              </a:rPr>
              <a:t>.</a:t>
            </a: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Weig</a:t>
            </a:r>
            <a:r>
              <a:rPr dirty="0" sz="850" spc="-10">
                <a:solidFill>
                  <a:srgbClr val="444444"/>
                </a:solidFill>
                <a:latin typeface="Arial"/>
                <a:cs typeface="Arial"/>
              </a:rPr>
              <a:t>h</a:t>
            </a:r>
            <a:r>
              <a:rPr dirty="0" sz="850" spc="-10">
                <a:solidFill>
                  <a:srgbClr val="6E6E6E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13846457" y="5791072"/>
            <a:ext cx="74295" cy="2597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z="1500" spc="55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3827760" y="10002792"/>
            <a:ext cx="9461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5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12818594" y="10973435"/>
            <a:ext cx="62865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solidFill>
                  <a:srgbClr val="7C7E7E"/>
                </a:solidFill>
                <a:latin typeface="Arial"/>
                <a:cs typeface="Arial"/>
              </a:rPr>
              <a:t>•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3845271" y="10973435"/>
            <a:ext cx="62865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10">
                <a:solidFill>
                  <a:srgbClr val="909090"/>
                </a:solidFill>
                <a:latin typeface="Arial"/>
                <a:cs typeface="Arial"/>
              </a:rPr>
              <a:t>•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12797230" y="11037249"/>
            <a:ext cx="8763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5">
                <a:solidFill>
                  <a:srgbClr val="909090"/>
                </a:solidFill>
                <a:latin typeface="Courier New"/>
                <a:cs typeface="Courier New"/>
              </a:rPr>
              <a:t>6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13823872" y="11037249"/>
            <a:ext cx="8763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5">
                <a:solidFill>
                  <a:srgbClr val="A5A5A5"/>
                </a:solidFill>
                <a:latin typeface="Courier New"/>
                <a:cs typeface="Courier New"/>
              </a:rPr>
              <a:t>9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12643098" y="11148084"/>
            <a:ext cx="887730" cy="1587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Adm</a:t>
            </a:r>
            <a:r>
              <a:rPr dirty="0" sz="850" spc="-10">
                <a:solidFill>
                  <a:srgbClr val="444444"/>
                </a:solidFill>
                <a:latin typeface="Arial"/>
                <a:cs typeface="Arial"/>
              </a:rPr>
              <a:t>i</a:t>
            </a: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ss</a:t>
            </a:r>
            <a:r>
              <a:rPr dirty="0" sz="850" spc="-10">
                <a:solidFill>
                  <a:srgbClr val="2B2A2A"/>
                </a:solidFill>
                <a:latin typeface="Arial"/>
                <a:cs typeface="Arial"/>
              </a:rPr>
              <a:t>i</a:t>
            </a: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o</a:t>
            </a:r>
            <a:r>
              <a:rPr dirty="0" sz="850" spc="-10">
                <a:solidFill>
                  <a:srgbClr val="444444"/>
                </a:solidFill>
                <a:latin typeface="Arial"/>
                <a:cs typeface="Arial"/>
              </a:rPr>
              <a:t>n</a:t>
            </a:r>
            <a:r>
              <a:rPr dirty="0" sz="850" spc="-10">
                <a:solidFill>
                  <a:srgbClr val="909090"/>
                </a:solidFill>
                <a:latin typeface="Arial"/>
                <a:cs typeface="Arial"/>
              </a:rPr>
              <a:t>.</a:t>
            </a:r>
            <a:r>
              <a:rPr dirty="0" sz="850" spc="-10">
                <a:solidFill>
                  <a:srgbClr val="52595D"/>
                </a:solidFill>
                <a:latin typeface="Arial"/>
                <a:cs typeface="Arial"/>
              </a:rPr>
              <a:t>Weigh</a:t>
            </a:r>
            <a:r>
              <a:rPr dirty="0" sz="850" spc="-10">
                <a:solidFill>
                  <a:srgbClr val="444444"/>
                </a:solidFill>
                <a:latin typeface="Arial"/>
                <a:cs typeface="Arial"/>
              </a:rPr>
              <a:t>t</a:t>
            </a:r>
            <a:endParaRPr sz="85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14132323" y="5085760"/>
            <a:ext cx="74739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b="1">
                <a:solidFill>
                  <a:srgbClr val="52595D"/>
                </a:solidFill>
                <a:latin typeface="Arial"/>
                <a:cs typeface="Arial"/>
              </a:rPr>
              <a:t>Figure</a:t>
            </a:r>
            <a:r>
              <a:rPr dirty="0" sz="1450" spc="-5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450" spc="-50" b="1">
                <a:solidFill>
                  <a:srgbClr val="52595D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14423691" y="5599631"/>
            <a:ext cx="9525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14363473" y="5844811"/>
            <a:ext cx="407034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50" spc="-25">
                <a:solidFill>
                  <a:srgbClr val="DD7979"/>
                </a:solidFill>
                <a:latin typeface="Arial"/>
                <a:cs typeface="Arial"/>
              </a:rPr>
              <a:t>.</a:t>
            </a:r>
            <a:r>
              <a:rPr dirty="0" sz="3200" spc="-25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3800" spc="-25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14431881" y="6351963"/>
            <a:ext cx="73660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-10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10912289" y="8373857"/>
            <a:ext cx="344170" cy="1346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00" spc="75">
                <a:solidFill>
                  <a:srgbClr val="909090"/>
                </a:solidFill>
                <a:latin typeface="Times New Roman"/>
                <a:cs typeface="Times New Roman"/>
              </a:rPr>
              <a:t>20.0-</a:t>
            </a:r>
            <a:r>
              <a:rPr dirty="0" sz="700" spc="85">
                <a:solidFill>
                  <a:srgbClr val="010101"/>
                </a:solidFill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11532870" y="8242871"/>
            <a:ext cx="564515" cy="291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2880" algn="l"/>
              </a:tabLst>
            </a:pPr>
            <a:r>
              <a:rPr dirty="0" sz="1750" spc="-455">
                <a:solidFill>
                  <a:srgbClr val="010101"/>
                </a:solidFill>
                <a:latin typeface="Times New Roman"/>
                <a:cs typeface="Times New Roman"/>
              </a:rPr>
              <a:t>I</a:t>
            </a:r>
            <a:r>
              <a:rPr dirty="0" sz="1750">
                <a:solidFill>
                  <a:srgbClr val="010101"/>
                </a:solidFill>
                <a:latin typeface="Times New Roman"/>
                <a:cs typeface="Times New Roman"/>
              </a:rPr>
              <a:t>	</a:t>
            </a:r>
            <a:r>
              <a:rPr dirty="0" sz="1450" spc="-25" b="1">
                <a:solidFill>
                  <a:srgbClr val="010101"/>
                </a:solidFill>
                <a:latin typeface="Arial"/>
                <a:cs typeface="Arial"/>
              </a:rPr>
              <a:t>ETT</a:t>
            </a:r>
            <a:endParaRPr sz="145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14118900" y="8276457"/>
            <a:ext cx="73660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b="1">
                <a:solidFill>
                  <a:srgbClr val="52595D"/>
                </a:solidFill>
                <a:latin typeface="Arial"/>
                <a:cs typeface="Arial"/>
              </a:rPr>
              <a:t>Figure</a:t>
            </a:r>
            <a:r>
              <a:rPr dirty="0" sz="1450" spc="-80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450" spc="-50" b="1">
                <a:solidFill>
                  <a:srgbClr val="52595D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11294107" y="8404085"/>
            <a:ext cx="97536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786130" algn="l"/>
              </a:tabLst>
            </a:pPr>
            <a:r>
              <a:rPr dirty="0" sz="1450" spc="-25" b="1">
                <a:solidFill>
                  <a:srgbClr val="010101"/>
                </a:solidFill>
                <a:latin typeface="Arial"/>
                <a:cs typeface="Arial"/>
              </a:rPr>
              <a:t>asa</a:t>
            </a:r>
            <a:r>
              <a:rPr dirty="0" sz="145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450" spc="-25" b="1">
                <a:solidFill>
                  <a:srgbClr val="010101"/>
                </a:solidFill>
                <a:latin typeface="Arial"/>
                <a:cs typeface="Arial"/>
              </a:rPr>
              <a:t>s:</a:t>
            </a:r>
            <a:endParaRPr sz="145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10940643" y="8595527"/>
            <a:ext cx="3371215" cy="384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227329">
              <a:lnSpc>
                <a:spcPts val="1970"/>
              </a:lnSpc>
              <a:spcBef>
                <a:spcPts val="114"/>
              </a:spcBef>
            </a:pPr>
            <a:r>
              <a:rPr dirty="0" sz="1450" spc="10" i="1">
                <a:solidFill>
                  <a:srgbClr val="010101"/>
                </a:solidFill>
                <a:latin typeface="Arial"/>
                <a:cs typeface="Arial"/>
              </a:rPr>
              <a:t>Insertion</a:t>
            </a:r>
            <a:r>
              <a:rPr dirty="0" sz="1450" spc="10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spc="10" i="1">
                <a:solidFill>
                  <a:srgbClr val="010101"/>
                </a:solidFill>
                <a:latin typeface="Arial"/>
                <a:cs typeface="Arial"/>
              </a:rPr>
              <a:t>depth(cm)</a:t>
            </a:r>
            <a:r>
              <a:rPr dirty="0" sz="1450" spc="35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spc="55" i="1">
                <a:solidFill>
                  <a:srgbClr val="010101"/>
                </a:solidFill>
                <a:latin typeface="Arial"/>
                <a:cs typeface="Arial"/>
              </a:rPr>
              <a:t>=</a:t>
            </a:r>
            <a:r>
              <a:rPr dirty="0" sz="1450" spc="-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spc="45" i="1">
                <a:solidFill>
                  <a:srgbClr val="010101"/>
                </a:solidFill>
                <a:latin typeface="Arial"/>
                <a:cs typeface="Arial"/>
              </a:rPr>
              <a:t>Weight</a:t>
            </a:r>
            <a:r>
              <a:rPr dirty="0" sz="1450" spc="45" i="1">
                <a:solidFill>
                  <a:srgbClr val="2B2A2A"/>
                </a:solidFill>
                <a:latin typeface="Arial"/>
                <a:cs typeface="Arial"/>
              </a:rPr>
              <a:t>/</a:t>
            </a:r>
            <a:r>
              <a:rPr dirty="0" sz="1450" spc="45" i="1">
                <a:solidFill>
                  <a:srgbClr val="010101"/>
                </a:solidFill>
                <a:latin typeface="Arial"/>
                <a:cs typeface="Arial"/>
              </a:rPr>
              <a:t>2</a:t>
            </a:r>
            <a:r>
              <a:rPr dirty="0" sz="1450" spc="-1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700" spc="10" i="1">
                <a:solidFill>
                  <a:srgbClr val="010101"/>
                </a:solidFill>
                <a:latin typeface="Arial"/>
                <a:cs typeface="Arial"/>
              </a:rPr>
              <a:t>+</a:t>
            </a:r>
            <a:r>
              <a:rPr dirty="0" sz="1700" spc="20" i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010101"/>
                </a:solidFill>
                <a:latin typeface="Arial"/>
                <a:cs typeface="Arial"/>
              </a:rPr>
              <a:t>9</a:t>
            </a:r>
            <a:r>
              <a:rPr dirty="0" sz="1450" spc="-25">
                <a:solidFill>
                  <a:srgbClr val="2B2A2A"/>
                </a:solidFill>
                <a:latin typeface="Arial"/>
                <a:cs typeface="Arial"/>
              </a:rPr>
              <a:t>.</a:t>
            </a:r>
            <a:r>
              <a:rPr dirty="0" sz="1450" spc="-25">
                <a:solidFill>
                  <a:srgbClr val="010101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830"/>
              </a:lnSpc>
            </a:pPr>
            <a:r>
              <a:rPr dirty="0" sz="750" spc="-10">
                <a:solidFill>
                  <a:srgbClr val="909090"/>
                </a:solidFill>
                <a:latin typeface="Times New Roman"/>
                <a:cs typeface="Times New Roman"/>
              </a:rPr>
              <a:t>17.5-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13827954" y="9112755"/>
            <a:ext cx="92710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14513142" y="9126190"/>
            <a:ext cx="87630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50" spc="45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13687775" y="9220231"/>
            <a:ext cx="199390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1250" spc="8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13619929" y="9334425"/>
            <a:ext cx="227329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1350" spc="185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13452698" y="9451977"/>
            <a:ext cx="459105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14325" algn="l"/>
              </a:tabLst>
            </a:pPr>
            <a:r>
              <a:rPr dirty="0" sz="1300" spc="30">
                <a:solidFill>
                  <a:srgbClr val="DD7979"/>
                </a:solidFill>
                <a:latin typeface="Arial"/>
                <a:cs typeface="Arial"/>
              </a:rPr>
              <a:t>••</a:t>
            </a:r>
            <a:r>
              <a:rPr dirty="0" sz="1300">
                <a:solidFill>
                  <a:srgbClr val="DD7979"/>
                </a:solidFill>
                <a:latin typeface="Arial"/>
                <a:cs typeface="Arial"/>
              </a:rPr>
              <a:t>	</a:t>
            </a:r>
            <a:r>
              <a:rPr dirty="0" sz="1300" spc="25">
                <a:solidFill>
                  <a:srgbClr val="DD7979"/>
                </a:solidFill>
                <a:latin typeface="Arial"/>
                <a:cs typeface="Arial"/>
              </a:rPr>
              <a:t>••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12521207" y="9284046"/>
            <a:ext cx="1047115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3270" algn="l"/>
              </a:tabLst>
            </a:pPr>
            <a:r>
              <a:rPr dirty="0" sz="3650" spc="-430">
                <a:solidFill>
                  <a:srgbClr val="DD7979"/>
                </a:solidFill>
                <a:latin typeface="Arial"/>
                <a:cs typeface="Arial"/>
              </a:rPr>
              <a:t>-·-</a:t>
            </a:r>
            <a:r>
              <a:rPr dirty="0" sz="3650" spc="-495">
                <a:solidFill>
                  <a:srgbClr val="DD7979"/>
                </a:solidFill>
                <a:latin typeface="Arial"/>
                <a:cs typeface="Arial"/>
              </a:rPr>
              <a:t> </a:t>
            </a:r>
            <a:r>
              <a:rPr dirty="0" sz="3800" spc="-37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38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3800" spc="-560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800" spc="-585">
                <a:solidFill>
                  <a:srgbClr val="DD7979"/>
                </a:solidFill>
                <a:latin typeface="Arial"/>
                <a:cs typeface="Arial"/>
              </a:rPr>
              <a:t>·-</a:t>
            </a:r>
            <a:endParaRPr sz="380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13902901" y="9347860"/>
            <a:ext cx="560070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50" spc="-190">
                <a:solidFill>
                  <a:srgbClr val="DD7979"/>
                </a:solidFill>
                <a:latin typeface="Arial"/>
                <a:cs typeface="Arial"/>
              </a:rPr>
              <a:t>....</a:t>
            </a:r>
            <a:r>
              <a:rPr dirty="0" sz="3050" spc="-70">
                <a:solidFill>
                  <a:srgbClr val="DD7979"/>
                </a:solidFill>
                <a:latin typeface="Arial"/>
                <a:cs typeface="Arial"/>
              </a:rPr>
              <a:t> </a:t>
            </a:r>
            <a:r>
              <a:rPr dirty="0" sz="3300" spc="-395">
                <a:solidFill>
                  <a:srgbClr val="DD7979"/>
                </a:solidFill>
                <a:latin typeface="Arial"/>
                <a:cs typeface="Arial"/>
              </a:rPr>
              <a:t>-</a:t>
            </a:r>
            <a:endParaRPr sz="3300">
              <a:latin typeface="Arial"/>
              <a:cs typeface="Arial"/>
            </a:endParaRPr>
          </a:p>
        </p:txBody>
      </p:sp>
      <p:sp>
        <p:nvSpPr>
          <p:cNvPr id="98" name="object 98" descr=""/>
          <p:cNvSpPr/>
          <p:nvPr/>
        </p:nvSpPr>
        <p:spPr>
          <a:xfrm>
            <a:off x="12317176" y="9881144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972" y="0"/>
                </a:lnTo>
              </a:path>
            </a:pathLst>
          </a:custGeom>
          <a:ln w="6717">
            <a:solidFill>
              <a:srgbClr val="DD797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 txBox="1"/>
          <p:nvPr/>
        </p:nvSpPr>
        <p:spPr>
          <a:xfrm>
            <a:off x="12520792" y="9391522"/>
            <a:ext cx="506730" cy="598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 spc="-465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750" spc="-45">
                <a:solidFill>
                  <a:srgbClr val="DD7979"/>
                </a:solidFill>
                <a:latin typeface="Arial"/>
                <a:cs typeface="Arial"/>
              </a:rPr>
              <a:t>·</a:t>
            </a:r>
            <a:r>
              <a:rPr dirty="0" sz="3450" spc="-45">
                <a:solidFill>
                  <a:srgbClr val="DD7979"/>
                </a:solidFill>
                <a:latin typeface="Arial"/>
                <a:cs typeface="Arial"/>
              </a:rPr>
              <a:t>..</a:t>
            </a:r>
            <a:endParaRPr sz="3450">
              <a:latin typeface="Arial"/>
              <a:cs typeface="Arial"/>
            </a:endParaRPr>
          </a:p>
        </p:txBody>
      </p:sp>
      <p:sp>
        <p:nvSpPr>
          <p:cNvPr id="100" name="object 100" descr=""/>
          <p:cNvSpPr txBox="1"/>
          <p:nvPr/>
        </p:nvSpPr>
        <p:spPr>
          <a:xfrm>
            <a:off x="12203824" y="9438542"/>
            <a:ext cx="1044575" cy="541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300">
                <a:solidFill>
                  <a:srgbClr val="DD7979"/>
                </a:solidFill>
                <a:latin typeface="Times New Roman"/>
                <a:cs typeface="Times New Roman"/>
              </a:rPr>
              <a:t>..</a:t>
            </a:r>
            <a:r>
              <a:rPr dirty="0" u="sng" sz="3350" spc="625">
                <a:solidFill>
                  <a:srgbClr val="DD7979"/>
                </a:solidFill>
                <a:uFill>
                  <a:solidFill>
                    <a:srgbClr val="DD7979"/>
                  </a:solidFill>
                </a:uFill>
                <a:latin typeface="Times New Roman"/>
                <a:cs typeface="Times New Roman"/>
              </a:rPr>
              <a:t>   </a:t>
            </a:r>
            <a:r>
              <a:rPr dirty="0" u="sng" sz="3350" spc="-484">
                <a:solidFill>
                  <a:srgbClr val="DD7979"/>
                </a:solidFill>
                <a:uFill>
                  <a:solidFill>
                    <a:srgbClr val="DD7979"/>
                  </a:solidFill>
                </a:uFill>
                <a:latin typeface="Times New Roman"/>
                <a:cs typeface="Times New Roman"/>
              </a:rPr>
              <a:t>··-</a:t>
            </a:r>
            <a:endParaRPr sz="3350">
              <a:latin typeface="Times New Roman"/>
              <a:cs typeface="Times New Roman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14216915" y="9448618"/>
            <a:ext cx="87630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300" spc="-34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15337235" y="2419006"/>
            <a:ext cx="4624070" cy="10426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ts val="2110"/>
              </a:lnSpc>
              <a:spcBef>
                <a:spcPts val="95"/>
              </a:spcBef>
            </a:pPr>
            <a:r>
              <a:rPr dirty="0" sz="1800" spc="-105" b="1">
                <a:solidFill>
                  <a:srgbClr val="010101"/>
                </a:solidFill>
                <a:latin typeface="Arial"/>
                <a:cs typeface="Arial"/>
              </a:rPr>
              <a:t>Radiographic</a:t>
            </a:r>
            <a:r>
              <a:rPr dirty="0" sz="1800" spc="-3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60" b="1">
                <a:solidFill>
                  <a:srgbClr val="010101"/>
                </a:solidFill>
                <a:latin typeface="Arial"/>
                <a:cs typeface="Arial"/>
              </a:rPr>
              <a:t>ETT</a:t>
            </a:r>
            <a:r>
              <a:rPr dirty="0" sz="1800" spc="-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position:</a:t>
            </a:r>
            <a:endParaRPr sz="1800">
              <a:latin typeface="Arial"/>
              <a:cs typeface="Arial"/>
            </a:endParaRPr>
          </a:p>
          <a:p>
            <a:pPr algn="just" marL="165735" marR="5080" indent="-148590">
              <a:lnSpc>
                <a:spcPct val="95900"/>
              </a:lnSpc>
              <a:spcBef>
                <a:spcPts val="35"/>
              </a:spcBef>
              <a:buChar char="•"/>
              <a:tabLst>
                <a:tab pos="168910" algn="l"/>
              </a:tabLst>
            </a:pPr>
            <a:r>
              <a:rPr dirty="0" sz="1700" spc="-65">
                <a:solidFill>
                  <a:srgbClr val="52595D"/>
                </a:solidFill>
                <a:latin typeface="Arial"/>
                <a:cs typeface="Arial"/>
              </a:rPr>
              <a:t>70.3%</a:t>
            </a:r>
            <a:r>
              <a:rPr dirty="0" sz="1700" spc="-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 spc="-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all</a:t>
            </a:r>
            <a:r>
              <a:rPr dirty="0" sz="1700" spc="-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oral</a:t>
            </a:r>
            <a:r>
              <a:rPr dirty="0" sz="1700" spc="-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EI</a:t>
            </a:r>
            <a:r>
              <a:rPr dirty="0" u="sng" sz="1700" spc="1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Is</a:t>
            </a:r>
            <a:r>
              <a:rPr dirty="0" sz="1700" spc="2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(n=391)</a:t>
            </a:r>
            <a:r>
              <a:rPr dirty="0" sz="1700" spc="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 spc="-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75">
                <a:solidFill>
                  <a:srgbClr val="52595D"/>
                </a:solidFill>
                <a:latin typeface="Arial"/>
                <a:cs typeface="Arial"/>
              </a:rPr>
              <a:t>80.2%</a:t>
            </a:r>
            <a:r>
              <a:rPr dirty="0" sz="1700" spc="-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6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 spc="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all 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nasal</a:t>
            </a:r>
            <a:r>
              <a:rPr dirty="0" sz="1700" spc="20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ETTs</a:t>
            </a:r>
            <a:r>
              <a:rPr dirty="0" sz="1700" spc="1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(n=788)</a:t>
            </a:r>
            <a:r>
              <a:rPr dirty="0" sz="1700" spc="30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were</a:t>
            </a:r>
            <a:r>
              <a:rPr dirty="0" sz="170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placed</a:t>
            </a:r>
            <a:r>
              <a:rPr dirty="0" sz="1700" spc="1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at</a:t>
            </a:r>
            <a:r>
              <a:rPr dirty="0" sz="1700" spc="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700" spc="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ideal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position</a:t>
            </a:r>
            <a:r>
              <a:rPr dirty="0" sz="1700" spc="-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55">
                <a:solidFill>
                  <a:srgbClr val="52595D"/>
                </a:solidFill>
                <a:latin typeface="Arial"/>
                <a:cs typeface="Arial"/>
              </a:rPr>
              <a:t>T1-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T3.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15342510" y="3433317"/>
            <a:ext cx="461010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2560" indent="-149860">
              <a:lnSpc>
                <a:spcPct val="100000"/>
              </a:lnSpc>
              <a:spcBef>
                <a:spcPts val="90"/>
              </a:spcBef>
              <a:buChar char="•"/>
              <a:tabLst>
                <a:tab pos="162560" algn="l"/>
                <a:tab pos="982344" algn="l"/>
                <a:tab pos="2539365" algn="l"/>
                <a:tab pos="3801110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84.1%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inter-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observer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u="sng" sz="1700" spc="-1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agreement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between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15494429" y="3688572"/>
            <a:ext cx="425704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>
                <a:solidFill>
                  <a:srgbClr val="52595D"/>
                </a:solidFill>
                <a:latin typeface="Arial"/>
                <a:cs typeface="Arial"/>
              </a:rPr>
              <a:t>observed</a:t>
            </a:r>
            <a:r>
              <a:rPr dirty="0" sz="1700" spc="-10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radiographic</a:t>
            </a:r>
            <a:r>
              <a:rPr dirty="0" sz="1700" spc="-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EI</a:t>
            </a:r>
            <a:r>
              <a:rPr dirty="0" u="sng" sz="1700" spc="14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700">
                <a:solidFill>
                  <a:srgbClr val="52595D"/>
                </a:solidFill>
                <a:uFill>
                  <a:solidFill>
                    <a:srgbClr val="52595D"/>
                  </a:solidFill>
                </a:uFill>
                <a:latin typeface="Arial"/>
                <a:cs typeface="Arial"/>
              </a:rPr>
              <a:t>I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position</a:t>
            </a:r>
            <a:r>
              <a:rPr dirty="0" sz="1700" spc="-1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(K=0.78).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16201336" y="4168856"/>
            <a:ext cx="362204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Number</a:t>
            </a:r>
            <a:r>
              <a:rPr dirty="0" sz="1200" spc="35">
                <a:solidFill>
                  <a:srgbClr val="2B2A2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of</a:t>
            </a:r>
            <a:r>
              <a:rPr dirty="0" sz="1200" spc="-45">
                <a:solidFill>
                  <a:srgbClr val="2B2A2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lntubat</a:t>
            </a:r>
            <a:r>
              <a:rPr dirty="0" sz="1200">
                <a:solidFill>
                  <a:srgbClr val="52595D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ons</a:t>
            </a:r>
            <a:r>
              <a:rPr dirty="0" sz="1200" spc="10">
                <a:solidFill>
                  <a:srgbClr val="2B2A2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2A2A"/>
                </a:solidFill>
                <a:latin typeface="Arial"/>
                <a:cs typeface="Arial"/>
              </a:rPr>
              <a:t>per</a:t>
            </a:r>
            <a:r>
              <a:rPr dirty="0" sz="1200" spc="-10">
                <a:solidFill>
                  <a:srgbClr val="2B2A2A"/>
                </a:solidFill>
                <a:latin typeface="Arial"/>
                <a:cs typeface="Arial"/>
              </a:rPr>
              <a:t> Rad</a:t>
            </a:r>
            <a:r>
              <a:rPr dirty="0" sz="1200" spc="-10">
                <a:solidFill>
                  <a:srgbClr val="444444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2A2A"/>
                </a:solidFill>
                <a:latin typeface="Arial"/>
                <a:cs typeface="Arial"/>
              </a:rPr>
              <a:t>ographi</a:t>
            </a:r>
            <a:r>
              <a:rPr dirty="0" sz="1200" spc="-10">
                <a:solidFill>
                  <a:srgbClr val="444444"/>
                </a:solidFill>
                <a:latin typeface="Arial"/>
                <a:cs typeface="Arial"/>
              </a:rPr>
              <a:t>c</a:t>
            </a:r>
            <a:r>
              <a:rPr dirty="0" sz="120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10101"/>
                </a:solidFill>
                <a:latin typeface="Arial"/>
                <a:cs typeface="Arial"/>
              </a:rPr>
              <a:t>ETT</a:t>
            </a:r>
            <a:r>
              <a:rPr dirty="0" sz="1200" spc="-12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10101"/>
                </a:solidFill>
                <a:latin typeface="Arial"/>
                <a:cs typeface="Arial"/>
              </a:rPr>
              <a:t>P</a:t>
            </a:r>
            <a:r>
              <a:rPr dirty="0" sz="1200" spc="-10">
                <a:solidFill>
                  <a:srgbClr val="2B2A2A"/>
                </a:solidFill>
                <a:latin typeface="Arial"/>
                <a:cs typeface="Arial"/>
              </a:rPr>
              <a:t>os</a:t>
            </a:r>
            <a:r>
              <a:rPr dirty="0" sz="1200" spc="-10">
                <a:solidFill>
                  <a:srgbClr val="444444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2A2A"/>
                </a:solidFill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15568721" y="4420749"/>
            <a:ext cx="242570" cy="434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444444"/>
                </a:solidFill>
                <a:latin typeface="Courier New"/>
                <a:cs typeface="Courier New"/>
              </a:rPr>
              <a:t>400</a:t>
            </a:r>
            <a:endParaRPr sz="1000">
              <a:latin typeface="Courier New"/>
              <a:cs typeface="Courier New"/>
            </a:endParaRPr>
          </a:p>
          <a:p>
            <a:pPr marL="20320">
              <a:lnSpc>
                <a:spcPct val="100000"/>
              </a:lnSpc>
              <a:spcBef>
                <a:spcPts val="810"/>
              </a:spcBef>
            </a:pPr>
            <a:r>
              <a:rPr dirty="0" sz="1000" spc="-40">
                <a:solidFill>
                  <a:srgbClr val="52595D"/>
                </a:solidFill>
                <a:latin typeface="Courier New"/>
                <a:cs typeface="Courier New"/>
              </a:rPr>
              <a:t>350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15398754" y="5028663"/>
            <a:ext cx="92075" cy="93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5">
                <a:solidFill>
                  <a:srgbClr val="444444"/>
                </a:solidFill>
                <a:latin typeface="Times New Roman"/>
                <a:cs typeface="Times New Roman"/>
              </a:rPr>
              <a:t>Cl)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15397883" y="5092478"/>
            <a:ext cx="9461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25">
                <a:solidFill>
                  <a:srgbClr val="2B2A2A"/>
                </a:solidFill>
                <a:latin typeface="Times New Roman"/>
                <a:cs typeface="Times New Roman"/>
              </a:rPr>
              <a:t>C: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15341308" y="5199954"/>
            <a:ext cx="19812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25925" sz="1125" spc="-15">
                <a:solidFill>
                  <a:srgbClr val="444444"/>
                </a:solidFill>
                <a:latin typeface="Times New Roman"/>
                <a:cs typeface="Times New Roman"/>
              </a:rPr>
              <a:t>0</a:t>
            </a:r>
            <a:r>
              <a:rPr dirty="0" sz="650" spc="-10">
                <a:solidFill>
                  <a:srgbClr val="444444"/>
                </a:solidFill>
                <a:latin typeface="Times New Roman"/>
                <a:cs typeface="Times New Roman"/>
              </a:rPr>
              <a:t>:.:,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15395497" y="5297354"/>
            <a:ext cx="112395" cy="12636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25">
                <a:solidFill>
                  <a:srgbClr val="2B2A2A"/>
                </a:solidFill>
                <a:latin typeface="Arial"/>
                <a:cs typeface="Arial"/>
              </a:rPr>
              <a:t>l'O</a:t>
            </a:r>
            <a:endParaRPr sz="650">
              <a:latin typeface="Arial"/>
              <a:cs typeface="Arial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15370943" y="5357809"/>
            <a:ext cx="102235" cy="1346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00" spc="-25" i="1">
                <a:solidFill>
                  <a:srgbClr val="2B2A2A"/>
                </a:solidFill>
                <a:latin typeface="Times New Roman"/>
                <a:cs typeface="Times New Roman"/>
              </a:rPr>
              <a:t>.D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15379388" y="5428341"/>
            <a:ext cx="9080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75">
                <a:solidFill>
                  <a:srgbClr val="444444"/>
                </a:solidFill>
                <a:latin typeface="Arial"/>
                <a:cs typeface="Arial"/>
              </a:rPr>
              <a:t>#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15371057" y="5925418"/>
            <a:ext cx="110489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-25" i="1">
                <a:solidFill>
                  <a:srgbClr val="444444"/>
                </a:solidFill>
                <a:latin typeface="Times New Roman"/>
                <a:cs typeface="Times New Roman"/>
              </a:rPr>
              <a:t>.D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4" name="object 114" descr=""/>
          <p:cNvSpPr txBox="1"/>
          <p:nvPr/>
        </p:nvSpPr>
        <p:spPr>
          <a:xfrm>
            <a:off x="15391054" y="5989232"/>
            <a:ext cx="10858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15">
                <a:solidFill>
                  <a:srgbClr val="444444"/>
                </a:solid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 descr=""/>
          <p:cNvSpPr txBox="1"/>
          <p:nvPr/>
        </p:nvSpPr>
        <p:spPr>
          <a:xfrm>
            <a:off x="15324018" y="4944698"/>
            <a:ext cx="512445" cy="1226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4795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2595D"/>
                </a:solidFill>
                <a:latin typeface="Courier New"/>
                <a:cs typeface="Courier New"/>
              </a:rPr>
              <a:t>300</a:t>
            </a:r>
            <a:endParaRPr sz="1000">
              <a:latin typeface="Courier New"/>
              <a:cs typeface="Courier New"/>
            </a:endParaRPr>
          </a:p>
          <a:p>
            <a:pPr marL="266700">
              <a:lnSpc>
                <a:spcPct val="100000"/>
              </a:lnSpc>
              <a:spcBef>
                <a:spcPts val="860"/>
              </a:spcBef>
            </a:pPr>
            <a:r>
              <a:rPr dirty="0" sz="1000" spc="-25">
                <a:solidFill>
                  <a:srgbClr val="444444"/>
                </a:solidFill>
                <a:latin typeface="Courier New"/>
                <a:cs typeface="Courier New"/>
              </a:rPr>
              <a:t>250</a:t>
            </a:r>
            <a:endParaRPr sz="1000">
              <a:latin typeface="Courier New"/>
              <a:cs typeface="Courier New"/>
            </a:endParaRPr>
          </a:p>
          <a:p>
            <a:pPr marL="50800">
              <a:lnSpc>
                <a:spcPct val="100000"/>
              </a:lnSpc>
              <a:spcBef>
                <a:spcPts val="165"/>
              </a:spcBef>
            </a:pPr>
            <a:r>
              <a:rPr dirty="0" baseline="-47222" sz="1500" spc="-442">
                <a:solidFill>
                  <a:srgbClr val="2B2A2A"/>
                </a:solidFill>
                <a:latin typeface="Arial"/>
                <a:cs typeface="Arial"/>
              </a:rPr>
              <a:t>.</a:t>
            </a:r>
            <a:r>
              <a:rPr dirty="0" baseline="-26143" sz="2550" spc="-442">
                <a:solidFill>
                  <a:srgbClr val="52595D"/>
                </a:solidFill>
                <a:latin typeface="Times New Roman"/>
                <a:cs typeface="Times New Roman"/>
              </a:rPr>
              <a:t>-</a:t>
            </a:r>
            <a:r>
              <a:rPr dirty="0" baseline="-18518" sz="900" spc="-157">
                <a:solidFill>
                  <a:srgbClr val="444444"/>
                </a:solidFill>
                <a:latin typeface="Times New Roman"/>
                <a:cs typeface="Times New Roman"/>
              </a:rPr>
              <a:t>C</a:t>
            </a:r>
            <a:r>
              <a:rPr dirty="0" baseline="-47222" sz="1500" spc="-157">
                <a:solidFill>
                  <a:srgbClr val="2B2A2A"/>
                </a:solidFill>
                <a:latin typeface="Arial"/>
                <a:cs typeface="Arial"/>
              </a:rPr>
              <a:t>_</a:t>
            </a:r>
            <a:r>
              <a:rPr dirty="0" baseline="-18518" sz="900" spc="-157">
                <a:solidFill>
                  <a:srgbClr val="444444"/>
                </a:solidFill>
                <a:latin typeface="Times New Roman"/>
                <a:cs typeface="Times New Roman"/>
              </a:rPr>
              <a:t>:</a:t>
            </a:r>
            <a:r>
              <a:rPr dirty="0" baseline="-18518" sz="900" spc="67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44444"/>
                </a:solidFill>
                <a:latin typeface="Courier New"/>
                <a:cs typeface="Courier New"/>
              </a:rPr>
              <a:t>200</a:t>
            </a:r>
            <a:endParaRPr sz="1000">
              <a:latin typeface="Courier New"/>
              <a:cs typeface="Courier New"/>
            </a:endParaRPr>
          </a:p>
          <a:p>
            <a:pPr marL="55244">
              <a:lnSpc>
                <a:spcPts val="1165"/>
              </a:lnSpc>
              <a:spcBef>
                <a:spcPts val="670"/>
              </a:spcBef>
            </a:pPr>
            <a:r>
              <a:rPr dirty="0" baseline="29629" sz="1125" spc="-82">
                <a:solidFill>
                  <a:srgbClr val="444444"/>
                </a:solidFill>
                <a:latin typeface="Times New Roman"/>
                <a:cs typeface="Times New Roman"/>
              </a:rPr>
              <a:t>0</a:t>
            </a:r>
            <a:r>
              <a:rPr dirty="0" baseline="2923" sz="1425" spc="-82">
                <a:solidFill>
                  <a:srgbClr val="444444"/>
                </a:solidFill>
                <a:latin typeface="Times New Roman"/>
                <a:cs typeface="Times New Roman"/>
              </a:rPr>
              <a:t>.._</a:t>
            </a:r>
            <a:r>
              <a:rPr dirty="0" baseline="2923" sz="1425" spc="487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444444"/>
                </a:solidFill>
                <a:latin typeface="Courier New"/>
                <a:cs typeface="Courier New"/>
              </a:rPr>
              <a:t>150</a:t>
            </a:r>
            <a:endParaRPr sz="1000">
              <a:latin typeface="Courier New"/>
              <a:cs typeface="Courier New"/>
            </a:endParaRPr>
          </a:p>
          <a:p>
            <a:pPr marL="86360">
              <a:lnSpc>
                <a:spcPts val="565"/>
              </a:lnSpc>
            </a:pPr>
            <a:r>
              <a:rPr dirty="0" sz="500" spc="-25" b="1">
                <a:solidFill>
                  <a:srgbClr val="444444"/>
                </a:solidFill>
                <a:latin typeface="Arial"/>
                <a:cs typeface="Arial"/>
              </a:rPr>
              <a:t>Cl)</a:t>
            </a:r>
            <a:endParaRPr sz="50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380"/>
              </a:spcBef>
            </a:pPr>
            <a:r>
              <a:rPr dirty="0" sz="1000" spc="-25">
                <a:solidFill>
                  <a:srgbClr val="444444"/>
                </a:solidFill>
                <a:latin typeface="Courier New"/>
                <a:cs typeface="Courier New"/>
              </a:rPr>
              <a:t>100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15346857" y="6009383"/>
            <a:ext cx="15938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4188" sz="1950" spc="-82" b="1">
                <a:solidFill>
                  <a:srgbClr val="2B2A2A"/>
                </a:solidFill>
                <a:latin typeface="Times New Roman"/>
                <a:cs typeface="Times New Roman"/>
              </a:rPr>
              <a:t>z</a:t>
            </a:r>
            <a:r>
              <a:rPr dirty="0" sz="650" spc="-55">
                <a:solidFill>
                  <a:srgbClr val="444444"/>
                </a:solidFill>
                <a:latin typeface="Times New Roman"/>
                <a:cs typeface="Times New Roman"/>
              </a:rPr>
              <a:t>::,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15637034" y="6261280"/>
            <a:ext cx="177165" cy="434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solidFill>
                  <a:srgbClr val="52595D"/>
                </a:solidFill>
                <a:latin typeface="Courier New"/>
                <a:cs typeface="Courier New"/>
              </a:rPr>
              <a:t>50</a:t>
            </a:r>
            <a:endParaRPr sz="1000">
              <a:latin typeface="Courier New"/>
              <a:cs typeface="Courier New"/>
            </a:endParaRPr>
          </a:p>
          <a:p>
            <a:pPr marL="77470">
              <a:lnSpc>
                <a:spcPct val="100000"/>
              </a:lnSpc>
              <a:spcBef>
                <a:spcPts val="810"/>
              </a:spcBef>
            </a:pPr>
            <a:r>
              <a:rPr dirty="0" sz="1000" spc="-5">
                <a:solidFill>
                  <a:srgbClr val="52595D"/>
                </a:solidFill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16026431" y="6681109"/>
            <a:ext cx="15748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-25">
                <a:solidFill>
                  <a:srgbClr val="444444"/>
                </a:solidFill>
                <a:latin typeface="Arial"/>
                <a:cs typeface="Arial"/>
              </a:rPr>
              <a:t>C5</a:t>
            </a:r>
            <a:endParaRPr sz="800">
              <a:latin typeface="Arial"/>
              <a:cs typeface="Arial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16483584" y="6667675"/>
            <a:ext cx="16129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-25">
                <a:solidFill>
                  <a:srgbClr val="52595D"/>
                </a:solidFill>
                <a:latin typeface="Times New Roman"/>
                <a:cs typeface="Times New Roman"/>
              </a:rPr>
              <a:t>C6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16945745" y="6674391"/>
            <a:ext cx="157480" cy="1504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-25">
                <a:solidFill>
                  <a:srgbClr val="52595D"/>
                </a:solidFill>
                <a:latin typeface="Arial"/>
                <a:cs typeface="Arial"/>
              </a:rPr>
              <a:t>C7</a:t>
            </a:r>
            <a:endParaRPr sz="800">
              <a:latin typeface="Arial"/>
              <a:cs typeface="Arial"/>
            </a:endParaRPr>
          </a:p>
        </p:txBody>
      </p:sp>
      <p:sp>
        <p:nvSpPr>
          <p:cNvPr id="121" name="object 121" descr=""/>
          <p:cNvSpPr txBox="1"/>
          <p:nvPr/>
        </p:nvSpPr>
        <p:spPr>
          <a:xfrm>
            <a:off x="17404621" y="6664315"/>
            <a:ext cx="157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52595D"/>
                </a:solidFill>
                <a:latin typeface="Arial"/>
                <a:cs typeface="Arial"/>
              </a:rPr>
              <a:t>T1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19269853" y="4991718"/>
            <a:ext cx="642620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680" indent="-93980">
              <a:lnSpc>
                <a:spcPts val="1210"/>
              </a:lnSpc>
              <a:buClr>
                <a:srgbClr val="DD7979"/>
              </a:buClr>
              <a:buSzPct val="116666"/>
              <a:buChar char="■"/>
              <a:tabLst>
                <a:tab pos="106680" algn="l"/>
              </a:tabLst>
            </a:pPr>
            <a:r>
              <a:rPr dirty="0" sz="900" spc="10">
                <a:solidFill>
                  <a:srgbClr val="444444"/>
                </a:solidFill>
                <a:latin typeface="Arial"/>
                <a:cs typeface="Arial"/>
              </a:rPr>
              <a:t>Nasal</a:t>
            </a:r>
            <a:r>
              <a:rPr dirty="0" sz="900" spc="-114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u="sng" sz="900" spc="10">
                <a:solidFill>
                  <a:srgbClr val="52595D"/>
                </a:solidFill>
                <a:uFill>
                  <a:solidFill>
                    <a:srgbClr val="444444"/>
                  </a:solidFill>
                </a:uFill>
                <a:latin typeface="Arial"/>
                <a:cs typeface="Arial"/>
              </a:rPr>
              <a:t>EI</a:t>
            </a:r>
            <a:r>
              <a:rPr dirty="0" u="sng" sz="900" spc="180">
                <a:solidFill>
                  <a:srgbClr val="52595D"/>
                </a:solidFill>
                <a:uFill>
                  <a:solidFill>
                    <a:srgbClr val="44444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900" spc="-5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  <a:spcBef>
                <a:spcPts val="950"/>
              </a:spcBef>
            </a:pPr>
            <a:r>
              <a:rPr dirty="0" sz="900" spc="20">
                <a:solidFill>
                  <a:srgbClr val="52595D"/>
                </a:solidFill>
                <a:latin typeface="Arial"/>
                <a:cs typeface="Arial"/>
              </a:rPr>
              <a:t>Oral</a:t>
            </a:r>
            <a:r>
              <a:rPr dirty="0" sz="900" spc="-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444444"/>
                </a:solidFill>
                <a:latin typeface="Arial"/>
                <a:cs typeface="Arial"/>
              </a:rPr>
              <a:t>ETT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13479536" y="6892703"/>
            <a:ext cx="25146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5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r>
              <a:rPr dirty="0" sz="1300" spc="390">
                <a:solidFill>
                  <a:srgbClr val="DD7979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17860018" y="6674392"/>
            <a:ext cx="155067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31544" algn="l"/>
              </a:tabLst>
            </a:pPr>
            <a:r>
              <a:rPr dirty="0" sz="900" spc="434">
                <a:solidFill>
                  <a:srgbClr val="52595D"/>
                </a:solidFill>
                <a:latin typeface="Times New Roman"/>
                <a:cs typeface="Times New Roman"/>
              </a:rPr>
              <a:t>T2</a:t>
            </a:r>
            <a:r>
              <a:rPr dirty="0" sz="900" spc="434">
                <a:solidFill>
                  <a:srgbClr val="2B2A2A"/>
                </a:solidFill>
                <a:latin typeface="Times New Roman"/>
                <a:cs typeface="Times New Roman"/>
              </a:rPr>
              <a:t>_</a:t>
            </a:r>
            <a:r>
              <a:rPr dirty="0" sz="900" spc="434">
                <a:solidFill>
                  <a:srgbClr val="444444"/>
                </a:solidFill>
                <a:latin typeface="Times New Roman"/>
                <a:cs typeface="Times New Roman"/>
              </a:rPr>
              <a:t>T</a:t>
            </a:r>
            <a:r>
              <a:rPr dirty="0" sz="900" spc="434">
                <a:solidFill>
                  <a:srgbClr val="52595D"/>
                </a:solidFill>
                <a:latin typeface="Times New Roman"/>
                <a:cs typeface="Times New Roman"/>
              </a:rPr>
              <a:t>3</a:t>
            </a:r>
            <a:r>
              <a:rPr dirty="0" sz="900">
                <a:solidFill>
                  <a:srgbClr val="52595D"/>
                </a:solidFill>
                <a:latin typeface="Times New Roman"/>
                <a:cs typeface="Times New Roman"/>
              </a:rPr>
              <a:t>	</a:t>
            </a:r>
            <a:r>
              <a:rPr dirty="0" sz="900" spc="875">
                <a:solidFill>
                  <a:srgbClr val="444444"/>
                </a:solidFill>
                <a:latin typeface="Times New Roman"/>
                <a:cs typeface="Times New Roman"/>
              </a:rPr>
              <a:t>T4</a:t>
            </a:r>
            <a:r>
              <a:rPr dirty="0" sz="900" spc="60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z="900" spc="25">
                <a:solidFill>
                  <a:srgbClr val="444444"/>
                </a:solidFill>
                <a:latin typeface="Times New Roman"/>
                <a:cs typeface="Times New Roman"/>
              </a:rPr>
              <a:t>TS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19691931" y="6674392"/>
            <a:ext cx="167640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30">
                <a:solidFill>
                  <a:srgbClr val="444444"/>
                </a:solidFill>
                <a:latin typeface="Times New Roman"/>
                <a:cs typeface="Times New Roman"/>
              </a:rPr>
              <a:t>T6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17296782" y="6902778"/>
            <a:ext cx="152146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2B2A2A"/>
                </a:solidFill>
                <a:latin typeface="Arial"/>
                <a:cs typeface="Arial"/>
              </a:rPr>
              <a:t>Ra</a:t>
            </a:r>
            <a:r>
              <a:rPr dirty="0" sz="950">
                <a:solidFill>
                  <a:srgbClr val="52595D"/>
                </a:solidFill>
                <a:latin typeface="Arial"/>
                <a:cs typeface="Arial"/>
              </a:rPr>
              <a:t>di</a:t>
            </a:r>
            <a:r>
              <a:rPr dirty="0" sz="950">
                <a:solidFill>
                  <a:srgbClr val="444444"/>
                </a:solidFill>
                <a:latin typeface="Arial"/>
                <a:cs typeface="Arial"/>
              </a:rPr>
              <a:t>ograph</a:t>
            </a:r>
            <a:r>
              <a:rPr dirty="0" sz="950">
                <a:solidFill>
                  <a:srgbClr val="52595D"/>
                </a:solidFill>
                <a:latin typeface="Arial"/>
                <a:cs typeface="Arial"/>
              </a:rPr>
              <a:t>ic</a:t>
            </a:r>
            <a:r>
              <a:rPr dirty="0" sz="950" spc="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u="sng" sz="950">
                <a:solidFill>
                  <a:srgbClr val="2B2A2A"/>
                </a:solidFill>
                <a:uFill>
                  <a:solidFill>
                    <a:srgbClr val="2B2A2A"/>
                  </a:solidFill>
                </a:uFill>
                <a:latin typeface="Arial"/>
                <a:cs typeface="Arial"/>
              </a:rPr>
              <a:t>E</a:t>
            </a:r>
            <a:r>
              <a:rPr dirty="0" u="sng" sz="950" spc="-65">
                <a:solidFill>
                  <a:srgbClr val="2B2A2A"/>
                </a:solidFill>
                <a:uFill>
                  <a:solidFill>
                    <a:srgbClr val="2B2A2A"/>
                  </a:solidFill>
                </a:uFill>
                <a:latin typeface="Arial"/>
                <a:cs typeface="Arial"/>
              </a:rPr>
              <a:t> </a:t>
            </a:r>
            <a:r>
              <a:rPr dirty="0" u="sng" sz="950">
                <a:solidFill>
                  <a:srgbClr val="2B2A2A"/>
                </a:solidFill>
                <a:uFill>
                  <a:solidFill>
                    <a:srgbClr val="2B2A2A"/>
                  </a:solidFill>
                </a:uFill>
                <a:latin typeface="Arial"/>
                <a:cs typeface="Arial"/>
              </a:rPr>
              <a:t>I</a:t>
            </a:r>
            <a:r>
              <a:rPr dirty="0" u="sng" sz="950" spc="170">
                <a:solidFill>
                  <a:srgbClr val="2B2A2A"/>
                </a:solidFill>
                <a:uFill>
                  <a:solidFill>
                    <a:srgbClr val="2B2A2A"/>
                  </a:solidFill>
                </a:uFill>
                <a:latin typeface="Arial"/>
                <a:cs typeface="Arial"/>
              </a:rPr>
              <a:t> </a:t>
            </a:r>
            <a:r>
              <a:rPr dirty="0" u="sng" sz="950">
                <a:solidFill>
                  <a:srgbClr val="2B2A2A"/>
                </a:solidFill>
                <a:uFill>
                  <a:solidFill>
                    <a:srgbClr val="2B2A2A"/>
                  </a:solidFill>
                </a:uFill>
                <a:latin typeface="Arial"/>
                <a:cs typeface="Arial"/>
              </a:rPr>
              <a:t>I</a:t>
            </a:r>
            <a:r>
              <a:rPr dirty="0" sz="950" spc="260">
                <a:solidFill>
                  <a:srgbClr val="2B2A2A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444444"/>
                </a:solidFill>
                <a:latin typeface="Arial"/>
                <a:cs typeface="Arial"/>
              </a:rPr>
              <a:t>position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 descr=""/>
          <p:cNvSpPr txBox="1"/>
          <p:nvPr/>
        </p:nvSpPr>
        <p:spPr>
          <a:xfrm>
            <a:off x="12004827" y="7016972"/>
            <a:ext cx="345440" cy="5695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550" spc="70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550" spc="20">
                <a:solidFill>
                  <a:srgbClr val="DD7979"/>
                </a:solidFill>
                <a:latin typeface="Arial"/>
                <a:cs typeface="Arial"/>
              </a:rPr>
              <a:t>-</a:t>
            </a:r>
            <a:endParaRPr sz="3550">
              <a:latin typeface="Arial"/>
              <a:cs typeface="Arial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12416121" y="6657599"/>
            <a:ext cx="655320" cy="707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43180">
              <a:lnSpc>
                <a:spcPts val="2725"/>
              </a:lnSpc>
              <a:spcBef>
                <a:spcPts val="135"/>
              </a:spcBef>
              <a:tabLst>
                <a:tab pos="497205" algn="l"/>
              </a:tabLst>
            </a:pPr>
            <a:r>
              <a:rPr dirty="0" sz="3400" spc="-355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400" spc="-405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400">
                <a:solidFill>
                  <a:srgbClr val="DD7979"/>
                </a:solidFill>
                <a:latin typeface="Arial"/>
                <a:cs typeface="Arial"/>
              </a:rPr>
              <a:t>	</a:t>
            </a:r>
            <a:r>
              <a:rPr dirty="0" sz="2800" spc="-50">
                <a:solidFill>
                  <a:srgbClr val="DD7979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r" marL="97155" marR="102870" indent="-97155">
              <a:lnSpc>
                <a:spcPts val="2605"/>
              </a:lnSpc>
              <a:buSzPct val="37878"/>
              <a:buChar char="•"/>
              <a:tabLst>
                <a:tab pos="97155" algn="l"/>
              </a:tabLst>
            </a:pPr>
            <a:r>
              <a:rPr dirty="0" baseline="-28619" sz="4950" spc="135">
                <a:solidFill>
                  <a:srgbClr val="DD7979"/>
                </a:solidFill>
                <a:latin typeface="Arial"/>
                <a:cs typeface="Arial"/>
              </a:rPr>
              <a:t>.</a:t>
            </a:r>
            <a:endParaRPr baseline="-28619" sz="4950">
              <a:latin typeface="Arial"/>
              <a:cs typeface="Arial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11182394" y="7161393"/>
            <a:ext cx="645795" cy="831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2800" spc="70">
                <a:solidFill>
                  <a:srgbClr val="DD7979"/>
                </a:solidFill>
                <a:latin typeface="Times New Roman"/>
                <a:cs typeface="Times New Roman"/>
              </a:rPr>
              <a:t>.</a:t>
            </a:r>
            <a:r>
              <a:rPr dirty="0" sz="2800" spc="200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3650" spc="105">
                <a:solidFill>
                  <a:srgbClr val="DD7979"/>
                </a:solidFill>
                <a:latin typeface="Arial"/>
                <a:cs typeface="Arial"/>
              </a:rPr>
              <a:t>-</a:t>
            </a:r>
            <a:r>
              <a:rPr dirty="0" sz="3650" spc="-495">
                <a:solidFill>
                  <a:srgbClr val="DD7979"/>
                </a:solidFill>
                <a:latin typeface="Arial"/>
                <a:cs typeface="Arial"/>
              </a:rPr>
              <a:t> </a:t>
            </a:r>
            <a:r>
              <a:rPr dirty="0" sz="3800" spc="-370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endParaRPr sz="3800">
              <a:latin typeface="Times New Roman"/>
              <a:cs typeface="Times New Roman"/>
            </a:endParaRPr>
          </a:p>
          <a:p>
            <a:pPr algn="r" marR="114935">
              <a:lnSpc>
                <a:spcPct val="100000"/>
              </a:lnSpc>
              <a:spcBef>
                <a:spcPts val="819"/>
              </a:spcBef>
            </a:pPr>
            <a:r>
              <a:rPr dirty="0" baseline="-25641" sz="975" spc="-37">
                <a:solidFill>
                  <a:srgbClr val="A5A5A5"/>
                </a:solidFill>
                <a:latin typeface="Arial"/>
                <a:cs typeface="Arial"/>
              </a:rPr>
              <a:t>3</a:t>
            </a:r>
            <a:r>
              <a:rPr dirty="0" sz="800" spc="-25">
                <a:solidFill>
                  <a:srgbClr val="6E6E6E"/>
                </a:solidFill>
                <a:latin typeface="Arial"/>
                <a:cs typeface="Arial"/>
              </a:rPr>
              <a:t>'</a:t>
            </a:r>
            <a:endParaRPr sz="800">
              <a:latin typeface="Arial"/>
              <a:cs typeface="Arial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14053669" y="7839836"/>
            <a:ext cx="419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5">
                <a:solidFill>
                  <a:srgbClr val="7C7E7E"/>
                </a:solidFill>
                <a:latin typeface="Arial"/>
                <a:cs typeface="Arial"/>
              </a:rPr>
              <a:t>'</a:t>
            </a:r>
            <a:endParaRPr sz="9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14041721" y="7900291"/>
            <a:ext cx="62230" cy="1308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-75">
                <a:solidFill>
                  <a:srgbClr val="A5A5A5"/>
                </a:solidFill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132" name="object 132" descr=""/>
          <p:cNvSpPr txBox="1"/>
          <p:nvPr/>
        </p:nvSpPr>
        <p:spPr>
          <a:xfrm>
            <a:off x="15341169" y="7241999"/>
            <a:ext cx="4650740" cy="817244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3099"/>
              </a:lnSpc>
              <a:spcBef>
                <a:spcPts val="70"/>
              </a:spcBef>
            </a:pPr>
            <a:r>
              <a:rPr dirty="0" sz="1300" b="1">
                <a:solidFill>
                  <a:srgbClr val="52595D"/>
                </a:solidFill>
                <a:latin typeface="Arial"/>
                <a:cs typeface="Arial"/>
              </a:rPr>
              <a:t>Figure</a:t>
            </a:r>
            <a:r>
              <a:rPr dirty="0" sz="1300" spc="495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52595D"/>
                </a:solidFill>
                <a:latin typeface="Arial"/>
                <a:cs typeface="Arial"/>
              </a:rPr>
              <a:t>5:</a:t>
            </a:r>
            <a:r>
              <a:rPr dirty="0" sz="1300" spc="350" b="1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Number</a:t>
            </a:r>
            <a:r>
              <a:rPr dirty="0" sz="1250" spc="8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250" spc="15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intubations</a:t>
            </a:r>
            <a:r>
              <a:rPr dirty="0" sz="1250" spc="10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per</a:t>
            </a:r>
            <a:r>
              <a:rPr dirty="0" sz="1250" spc="4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radiographic</a:t>
            </a:r>
            <a:r>
              <a:rPr dirty="0" sz="1250" spc="1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 spc="40">
                <a:solidFill>
                  <a:srgbClr val="52595D"/>
                </a:solidFill>
                <a:latin typeface="Arial"/>
                <a:cs typeface="Arial"/>
              </a:rPr>
              <a:t>position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across</a:t>
            </a:r>
            <a:r>
              <a:rPr dirty="0" sz="1250" spc="12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nasal</a:t>
            </a:r>
            <a:r>
              <a:rPr dirty="0" sz="1250" spc="13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250" spc="8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oral</a:t>
            </a:r>
            <a:r>
              <a:rPr dirty="0" sz="1250" spc="4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ETTs.</a:t>
            </a:r>
            <a:r>
              <a:rPr dirty="0" sz="1250" spc="4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Radiologists</a:t>
            </a:r>
            <a:r>
              <a:rPr dirty="0" sz="1250" spc="130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commented</a:t>
            </a:r>
            <a:r>
              <a:rPr dirty="0" sz="1250" spc="105">
                <a:solidFill>
                  <a:srgbClr val="52595D"/>
                </a:solidFill>
                <a:latin typeface="Arial"/>
                <a:cs typeface="Arial"/>
              </a:rPr>
              <a:t>  </a:t>
            </a:r>
            <a:r>
              <a:rPr dirty="0" sz="1250" spc="30">
                <a:solidFill>
                  <a:srgbClr val="52595D"/>
                </a:solidFill>
                <a:latin typeface="Arial"/>
                <a:cs typeface="Arial"/>
              </a:rPr>
              <a:t>that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ETTs</a:t>
            </a:r>
            <a:r>
              <a:rPr dirty="0" sz="1250" spc="19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were</a:t>
            </a:r>
            <a:r>
              <a:rPr dirty="0" sz="125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too</a:t>
            </a:r>
            <a:r>
              <a:rPr dirty="0" sz="1250" spc="3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low</a:t>
            </a:r>
            <a:r>
              <a:rPr dirty="0" sz="1250" spc="3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250" spc="3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250" spc="2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majority</a:t>
            </a:r>
            <a:r>
              <a:rPr dirty="0" sz="1250" spc="2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250" spc="2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1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at</a:t>
            </a:r>
            <a:r>
              <a:rPr dirty="0" sz="1250" spc="2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T4</a:t>
            </a:r>
            <a:r>
              <a:rPr dirty="0" sz="1250" spc="254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52595D"/>
                </a:solidFill>
                <a:latin typeface="Arial"/>
                <a:cs typeface="Arial"/>
              </a:rPr>
              <a:t>thus</a:t>
            </a:r>
            <a:r>
              <a:rPr dirty="0" sz="1250" spc="1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it</a:t>
            </a:r>
            <a:r>
              <a:rPr dirty="0" sz="1250" spc="3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25">
                <a:solidFill>
                  <a:srgbClr val="52595D"/>
                </a:solidFill>
                <a:latin typeface="Arial"/>
                <a:cs typeface="Arial"/>
              </a:rPr>
              <a:t>was </a:t>
            </a:r>
            <a:r>
              <a:rPr dirty="0" sz="1250" spc="50">
                <a:solidFill>
                  <a:srgbClr val="52595D"/>
                </a:solidFill>
                <a:latin typeface="Arial"/>
                <a:cs typeface="Arial"/>
              </a:rPr>
              <a:t>more</a:t>
            </a:r>
            <a:r>
              <a:rPr dirty="0" sz="1250" spc="-3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52595D"/>
                </a:solidFill>
                <a:latin typeface="Arial"/>
                <a:cs typeface="Arial"/>
              </a:rPr>
              <a:t>common</a:t>
            </a:r>
            <a:r>
              <a:rPr dirty="0" sz="1250" spc="4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250" spc="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250" spc="-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250" spc="2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52595D"/>
                </a:solidFill>
                <a:latin typeface="Arial"/>
                <a:cs typeface="Arial"/>
              </a:rPr>
              <a:t>be</a:t>
            </a:r>
            <a:r>
              <a:rPr dirty="0" sz="1250" spc="-6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placed</a:t>
            </a:r>
            <a:r>
              <a:rPr dirty="0" sz="1250" spc="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too</a:t>
            </a:r>
            <a:r>
              <a:rPr dirty="0" sz="1250" spc="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2595D"/>
                </a:solidFill>
                <a:latin typeface="Arial"/>
                <a:cs typeface="Arial"/>
              </a:rPr>
              <a:t>low</a:t>
            </a:r>
            <a:r>
              <a:rPr dirty="0" sz="1250" spc="11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52595D"/>
                </a:solidFill>
                <a:latin typeface="Arial"/>
                <a:cs typeface="Arial"/>
              </a:rPr>
              <a:t>than</a:t>
            </a:r>
            <a:r>
              <a:rPr dirty="0" sz="1250" spc="-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2595D"/>
                </a:solidFill>
                <a:latin typeface="Arial"/>
                <a:cs typeface="Arial"/>
              </a:rPr>
              <a:t>high.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15800111" y="8375888"/>
            <a:ext cx="3711575" cy="447675"/>
          </a:xfrm>
          <a:prstGeom prst="rect">
            <a:avLst/>
          </a:prstGeom>
          <a:solidFill>
            <a:srgbClr val="1562A3"/>
          </a:solidFill>
        </p:spPr>
        <p:txBody>
          <a:bodyPr wrap="square" lIns="0" tIns="18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45"/>
              </a:spcBef>
            </a:pPr>
            <a:r>
              <a:rPr dirty="0" sz="2450" spc="-130" b="1">
                <a:solidFill>
                  <a:srgbClr val="F6FBF9"/>
                </a:solidFill>
                <a:latin typeface="Arial"/>
                <a:cs typeface="Arial"/>
              </a:rPr>
              <a:t>Discussion</a:t>
            </a:r>
            <a:r>
              <a:rPr dirty="0" sz="2450" spc="-5" b="1">
                <a:solidFill>
                  <a:srgbClr val="F6FBF9"/>
                </a:solidFill>
                <a:latin typeface="Arial"/>
                <a:cs typeface="Arial"/>
              </a:rPr>
              <a:t> </a:t>
            </a:r>
            <a:r>
              <a:rPr dirty="0" sz="2450" spc="-105" b="1">
                <a:solidFill>
                  <a:srgbClr val="F6FBF9"/>
                </a:solidFill>
                <a:latin typeface="Arial"/>
                <a:cs typeface="Arial"/>
              </a:rPr>
              <a:t>and</a:t>
            </a:r>
            <a:r>
              <a:rPr dirty="0" sz="2450" spc="-125" b="1">
                <a:solidFill>
                  <a:srgbClr val="F6FBF9"/>
                </a:solidFill>
                <a:latin typeface="Arial"/>
                <a:cs typeface="Arial"/>
              </a:rPr>
              <a:t> </a:t>
            </a:r>
            <a:r>
              <a:rPr dirty="0" sz="2450" spc="-130" b="1">
                <a:solidFill>
                  <a:srgbClr val="F6FBF9"/>
                </a:solidFill>
                <a:latin typeface="Arial"/>
                <a:cs typeface="Arial"/>
              </a:rPr>
              <a:t>Conclusion</a:t>
            </a:r>
            <a:endParaRPr sz="2450">
              <a:latin typeface="Arial"/>
              <a:cs typeface="Arial"/>
            </a:endParaRPr>
          </a:p>
        </p:txBody>
      </p:sp>
      <p:sp>
        <p:nvSpPr>
          <p:cNvPr id="134" name="object 134" descr=""/>
          <p:cNvSpPr txBox="1"/>
          <p:nvPr/>
        </p:nvSpPr>
        <p:spPr>
          <a:xfrm>
            <a:off x="14787522" y="9562811"/>
            <a:ext cx="79375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-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13215402" y="9472129"/>
            <a:ext cx="1168400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3115" algn="l"/>
              </a:tabLst>
            </a:pPr>
            <a:r>
              <a:rPr dirty="0" sz="3300" spc="-25">
                <a:solidFill>
                  <a:srgbClr val="DD7979"/>
                </a:solidFill>
                <a:latin typeface="Arial"/>
                <a:cs typeface="Arial"/>
              </a:rPr>
              <a:t>..</a:t>
            </a:r>
            <a:r>
              <a:rPr dirty="0" sz="3800" spc="-25">
                <a:solidFill>
                  <a:srgbClr val="DD7979"/>
                </a:solidFill>
                <a:latin typeface="Times New Roman"/>
                <a:cs typeface="Times New Roman"/>
              </a:rPr>
              <a:t>-</a:t>
            </a:r>
            <a:r>
              <a:rPr dirty="0" sz="3800">
                <a:solidFill>
                  <a:srgbClr val="DD7979"/>
                </a:solidFill>
                <a:latin typeface="Times New Roman"/>
                <a:cs typeface="Times New Roman"/>
              </a:rPr>
              <a:t>	</a:t>
            </a:r>
            <a:r>
              <a:rPr dirty="0" sz="12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1250" spc="140">
                <a:solidFill>
                  <a:srgbClr val="DD7979"/>
                </a:solidFill>
                <a:latin typeface="Times New Roman"/>
                <a:cs typeface="Times New Roman"/>
              </a:rPr>
              <a:t>  </a:t>
            </a:r>
            <a:r>
              <a:rPr dirty="0" sz="13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r>
              <a:rPr dirty="0" sz="1350" spc="254">
                <a:solidFill>
                  <a:srgbClr val="DD7979"/>
                </a:solidFill>
                <a:latin typeface="Times New Roman"/>
                <a:cs typeface="Times New Roman"/>
              </a:rPr>
              <a:t> </a:t>
            </a:r>
            <a:r>
              <a:rPr dirty="0" sz="1350" spc="-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14513456" y="9797916"/>
            <a:ext cx="75565" cy="215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50" spc="-50">
                <a:solidFill>
                  <a:srgbClr val="DD7979"/>
                </a:solidFill>
                <a:latin typeface="Arial"/>
                <a:cs typeface="Arial"/>
              </a:rPr>
              <a:t>•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14136625" y="9891957"/>
            <a:ext cx="79375" cy="231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-50">
                <a:solidFill>
                  <a:srgbClr val="DD7979"/>
                </a:solidFill>
                <a:latin typeface="Times New Roman"/>
                <a:cs typeface="Times New Roman"/>
              </a:rPr>
              <a:t>•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8" name="object 138" descr=""/>
          <p:cNvSpPr txBox="1"/>
          <p:nvPr/>
        </p:nvSpPr>
        <p:spPr>
          <a:xfrm>
            <a:off x="14871236" y="10966718"/>
            <a:ext cx="62865" cy="1670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-25">
                <a:solidFill>
                  <a:srgbClr val="7C7E7E"/>
                </a:solidFill>
                <a:latin typeface="Arial"/>
                <a:cs typeface="Arial"/>
              </a:rPr>
              <a:t>•</a:t>
            </a:r>
            <a:endParaRPr sz="900">
              <a:latin typeface="Arial"/>
              <a:cs typeface="Arial"/>
            </a:endParaRPr>
          </a:p>
        </p:txBody>
      </p:sp>
      <p:sp>
        <p:nvSpPr>
          <p:cNvPr id="139" name="object 139" descr=""/>
          <p:cNvSpPr txBox="1"/>
          <p:nvPr/>
        </p:nvSpPr>
        <p:spPr>
          <a:xfrm>
            <a:off x="14833012" y="11043966"/>
            <a:ext cx="110489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25">
                <a:solidFill>
                  <a:srgbClr val="A5A5A5"/>
                </a:solidFill>
                <a:latin typeface="Times New Roman"/>
                <a:cs typeface="Times New Roman"/>
              </a:rPr>
              <a:t>12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15297630" y="8894445"/>
            <a:ext cx="47840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Weight</a:t>
            </a:r>
            <a:r>
              <a:rPr dirty="0" sz="1700" spc="16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is</a:t>
            </a:r>
            <a:r>
              <a:rPr dirty="0" sz="1700" spc="2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known</a:t>
            </a:r>
            <a:r>
              <a:rPr dirty="0" sz="1700" spc="9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700" spc="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most</a:t>
            </a:r>
            <a:r>
              <a:rPr dirty="0" sz="1700" spc="1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infants</a:t>
            </a:r>
            <a:r>
              <a:rPr dirty="0" sz="1700" spc="12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and</a:t>
            </a:r>
            <a:r>
              <a:rPr dirty="0" sz="1700" spc="-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700" spc="3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derived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15298294" y="9156418"/>
            <a:ext cx="478536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46480" algn="l"/>
                <a:tab pos="1530985" algn="l"/>
                <a:tab pos="2480310" algn="l"/>
                <a:tab pos="2862580" algn="l"/>
                <a:tab pos="3427729" algn="l"/>
                <a:tab pos="3877310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formulae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are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superior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that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for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corrected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2" name="object 142" descr=""/>
          <p:cNvSpPr txBox="1"/>
          <p:nvPr/>
        </p:nvSpPr>
        <p:spPr>
          <a:xfrm>
            <a:off x="15300090" y="9404956"/>
            <a:ext cx="479488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39520" algn="l"/>
                <a:tab pos="1763395" algn="l"/>
                <a:tab pos="2479675" algn="l"/>
                <a:tab pos="3172460" algn="l"/>
                <a:tab pos="3587750" algn="l"/>
                <a:tab pos="4541520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gestational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age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which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could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25">
                <a:solidFill>
                  <a:srgbClr val="52595D"/>
                </a:solidFill>
                <a:latin typeface="Arial"/>
                <a:cs typeface="Arial"/>
              </a:rPr>
              <a:t>be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affected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by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3" name="object 143" descr=""/>
          <p:cNvSpPr txBox="1"/>
          <p:nvPr/>
        </p:nvSpPr>
        <p:spPr>
          <a:xfrm>
            <a:off x="15298328" y="9660211"/>
            <a:ext cx="477012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90345" algn="l"/>
                <a:tab pos="1872614" algn="l"/>
                <a:tab pos="2769235" algn="l"/>
                <a:tab pos="3441700" algn="l"/>
                <a:tab pos="4603115" algn="l"/>
              </a:tabLst>
            </a:pP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comorbidities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or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growth.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0">
                <a:solidFill>
                  <a:srgbClr val="52595D"/>
                </a:solidFill>
                <a:latin typeface="Arial"/>
                <a:cs typeface="Arial"/>
              </a:rPr>
              <a:t>More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evaluation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</a:t>
            </a:r>
            <a:r>
              <a:rPr dirty="0" sz="1700" spc="-25">
                <a:solidFill>
                  <a:srgbClr val="52595D"/>
                </a:solidFill>
                <a:latin typeface="Arial"/>
                <a:cs typeface="Arial"/>
              </a:rPr>
              <a:t>is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4" name="object 144" descr=""/>
          <p:cNvSpPr txBox="1"/>
          <p:nvPr/>
        </p:nvSpPr>
        <p:spPr>
          <a:xfrm>
            <a:off x="15292745" y="9902033"/>
            <a:ext cx="4780915" cy="5416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7780" marR="5080" indent="-5715">
              <a:lnSpc>
                <a:spcPts val="2010"/>
              </a:lnSpc>
              <a:spcBef>
                <a:spcPts val="185"/>
              </a:spcBef>
              <a:tabLst>
                <a:tab pos="1442085" algn="l"/>
                <a:tab pos="4058285" algn="l"/>
              </a:tabLst>
            </a:pPr>
            <a:r>
              <a:rPr dirty="0" sz="1700" spc="-30">
                <a:solidFill>
                  <a:srgbClr val="52595D"/>
                </a:solidFill>
                <a:latin typeface="Arial"/>
                <a:cs typeface="Arial"/>
              </a:rPr>
              <a:t>needed</a:t>
            </a:r>
            <a:r>
              <a:rPr dirty="0" sz="1700" spc="-4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to</a:t>
            </a:r>
            <a:r>
              <a:rPr dirty="0" sz="1700" spc="15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definitively</a:t>
            </a:r>
            <a:r>
              <a:rPr dirty="0" sz="1700" spc="8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assess</a:t>
            </a:r>
            <a:r>
              <a:rPr dirty="0" sz="1700" spc="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the</a:t>
            </a:r>
            <a:r>
              <a:rPr dirty="0" sz="1700" spc="-7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effect</a:t>
            </a:r>
            <a:r>
              <a:rPr dirty="0" sz="1700" spc="8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of</a:t>
            </a:r>
            <a:r>
              <a:rPr dirty="0" sz="1700" spc="50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52595D"/>
                </a:solidFill>
                <a:latin typeface="Arial"/>
                <a:cs typeface="Arial"/>
              </a:rPr>
              <a:t>patient­ comorbidities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	on</a:t>
            </a:r>
            <a:r>
              <a:rPr dirty="0" sz="1700" spc="32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ETT</a:t>
            </a:r>
            <a:r>
              <a:rPr dirty="0" sz="1700" spc="409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52595D"/>
                </a:solidFill>
                <a:latin typeface="Arial"/>
                <a:cs typeface="Arial"/>
              </a:rPr>
              <a:t>length.</a:t>
            </a:r>
            <a:r>
              <a:rPr dirty="0" sz="1700" spc="415">
                <a:solidFill>
                  <a:srgbClr val="52595D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Modified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800" spc="-114" b="1">
                <a:solidFill>
                  <a:srgbClr val="010101"/>
                </a:solidFill>
                <a:latin typeface="Arial"/>
                <a:cs typeface="Arial"/>
              </a:rPr>
              <a:t>weight­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5" name="object 145" descr=""/>
          <p:cNvSpPr txBox="1"/>
          <p:nvPr/>
        </p:nvSpPr>
        <p:spPr>
          <a:xfrm>
            <a:off x="15291860" y="10399110"/>
            <a:ext cx="4775835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2960" algn="l"/>
                <a:tab pos="1896745" algn="l"/>
                <a:tab pos="2298700" algn="l"/>
                <a:tab pos="3408045" algn="l"/>
              </a:tabLst>
            </a:pP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based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formulae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800" spc="-25" b="1">
                <a:solidFill>
                  <a:srgbClr val="010101"/>
                </a:solidFill>
                <a:latin typeface="Arial"/>
                <a:cs typeface="Arial"/>
              </a:rPr>
              <a:t>is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therefore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	</a:t>
            </a:r>
            <a:r>
              <a:rPr dirty="0" u="sng" sz="1800" spc="-150" b="1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recommended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6" name="object 146" descr=""/>
          <p:cNvSpPr/>
          <p:nvPr/>
        </p:nvSpPr>
        <p:spPr>
          <a:xfrm>
            <a:off x="19312912" y="1089545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0" y="0"/>
                </a:moveTo>
                <a:lnTo>
                  <a:pt x="40261" y="0"/>
                </a:lnTo>
              </a:path>
            </a:pathLst>
          </a:custGeom>
          <a:ln w="6717">
            <a:solidFill>
              <a:srgbClr val="01010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 descr=""/>
          <p:cNvSpPr txBox="1"/>
          <p:nvPr/>
        </p:nvSpPr>
        <p:spPr>
          <a:xfrm>
            <a:off x="15297469" y="10640931"/>
            <a:ext cx="4787265" cy="315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-90" b="1">
                <a:solidFill>
                  <a:srgbClr val="010101"/>
                </a:solidFill>
                <a:latin typeface="Arial"/>
                <a:cs typeface="Arial"/>
              </a:rPr>
              <a:t>for</a:t>
            </a:r>
            <a:r>
              <a:rPr dirty="0" sz="1800" spc="-4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05" b="1">
                <a:solidFill>
                  <a:srgbClr val="010101"/>
                </a:solidFill>
                <a:latin typeface="Arial"/>
                <a:cs typeface="Arial"/>
              </a:rPr>
              <a:t>clinical</a:t>
            </a:r>
            <a:r>
              <a:rPr dirty="0" sz="1800" spc="-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14" b="1">
                <a:solidFill>
                  <a:srgbClr val="010101"/>
                </a:solidFill>
                <a:latin typeface="Arial"/>
                <a:cs typeface="Arial"/>
              </a:rPr>
              <a:t>use</a:t>
            </a:r>
            <a:r>
              <a:rPr dirty="0" sz="1800" spc="-5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dirty="0" sz="1800" spc="-10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30" b="1">
                <a:solidFill>
                  <a:srgbClr val="010101"/>
                </a:solidFill>
                <a:latin typeface="Arial"/>
                <a:cs typeface="Arial"/>
              </a:rPr>
              <a:t>accurately</a:t>
            </a:r>
            <a:r>
              <a:rPr dirty="0" sz="180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14" b="1">
                <a:solidFill>
                  <a:srgbClr val="010101"/>
                </a:solidFill>
                <a:latin typeface="Arial"/>
                <a:cs typeface="Arial"/>
              </a:rPr>
              <a:t>estimate</a:t>
            </a:r>
            <a:r>
              <a:rPr dirty="0" sz="1800" spc="-1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u="sng" sz="1800" b="1">
                <a:solidFill>
                  <a:srgbClr val="010101"/>
                </a:solidFill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EI</a:t>
            </a:r>
            <a:r>
              <a:rPr dirty="0" sz="1800" spc="1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010101"/>
                </a:solidFill>
                <a:latin typeface="Times New Roman"/>
                <a:cs typeface="Times New Roman"/>
              </a:rPr>
              <a:t>I</a:t>
            </a:r>
            <a:r>
              <a:rPr dirty="0" sz="1900" spc="225">
                <a:solidFill>
                  <a:srgbClr val="010101"/>
                </a:solidFill>
                <a:latin typeface="Times New Roman"/>
                <a:cs typeface="Times New Roman"/>
              </a:rPr>
              <a:t> </a:t>
            </a:r>
            <a:r>
              <a:rPr dirty="0" sz="1800" spc="-35" b="1">
                <a:solidFill>
                  <a:srgbClr val="010101"/>
                </a:solidFill>
                <a:latin typeface="Arial"/>
                <a:cs typeface="Arial"/>
              </a:rPr>
              <a:t>length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15290494" y="10896187"/>
            <a:ext cx="2711450" cy="299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-20" b="1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z="1800" spc="-2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25" b="1">
                <a:solidFill>
                  <a:srgbClr val="010101"/>
                </a:solidFill>
                <a:latin typeface="Arial"/>
                <a:cs typeface="Arial"/>
              </a:rPr>
              <a:t>children</a:t>
            </a:r>
            <a:r>
              <a:rPr dirty="0" sz="1800" spc="-1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50" b="1">
                <a:solidFill>
                  <a:srgbClr val="010101"/>
                </a:solidFill>
                <a:latin typeface="Arial"/>
                <a:cs typeface="Arial"/>
              </a:rPr>
              <a:t>under</a:t>
            </a:r>
            <a:r>
              <a:rPr dirty="0" sz="1800" spc="-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800" spc="-100" b="1">
                <a:solidFill>
                  <a:srgbClr val="010101"/>
                </a:solidFill>
                <a:latin typeface="Arial"/>
                <a:cs typeface="Arial"/>
              </a:rPr>
              <a:t>1-</a:t>
            </a:r>
            <a:r>
              <a:rPr dirty="0" sz="1800" spc="-105" b="1">
                <a:solidFill>
                  <a:srgbClr val="010101"/>
                </a:solidFill>
                <a:latin typeface="Arial"/>
                <a:cs typeface="Arial"/>
              </a:rPr>
              <a:t>year-</a:t>
            </a:r>
            <a:r>
              <a:rPr dirty="0" sz="1800" spc="-20" b="1">
                <a:solidFill>
                  <a:srgbClr val="010101"/>
                </a:solidFill>
                <a:latin typeface="Arial"/>
                <a:cs typeface="Arial"/>
              </a:rPr>
              <a:t>old.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2023-07-07T15:14:01Z</dcterms:created>
  <dcterms:modified xsi:type="dcterms:W3CDTF">2023-07-07T15:14:01Z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